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4"/>
  </p:notesMasterIdLst>
  <p:sldIdLst>
    <p:sldId id="256" r:id="rId2"/>
    <p:sldId id="306" r:id="rId3"/>
    <p:sldId id="260" r:id="rId4"/>
    <p:sldId id="261" r:id="rId5"/>
    <p:sldId id="283" r:id="rId6"/>
    <p:sldId id="284" r:id="rId7"/>
    <p:sldId id="257" r:id="rId8"/>
    <p:sldId id="258" r:id="rId9"/>
    <p:sldId id="264" r:id="rId10"/>
    <p:sldId id="262" r:id="rId11"/>
    <p:sldId id="299" r:id="rId12"/>
    <p:sldId id="263" r:id="rId13"/>
    <p:sldId id="300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1" r:id="rId22"/>
    <p:sldId id="286" r:id="rId23"/>
    <p:sldId id="287" r:id="rId24"/>
    <p:sldId id="288" r:id="rId25"/>
    <p:sldId id="289" r:id="rId26"/>
    <p:sldId id="294" r:id="rId27"/>
    <p:sldId id="272" r:id="rId28"/>
    <p:sldId id="290" r:id="rId29"/>
    <p:sldId id="276" r:id="rId30"/>
    <p:sldId id="296" r:id="rId31"/>
    <p:sldId id="295" r:id="rId32"/>
    <p:sldId id="280" r:id="rId33"/>
    <p:sldId id="281" r:id="rId34"/>
    <p:sldId id="291" r:id="rId35"/>
    <p:sldId id="301" r:id="rId36"/>
    <p:sldId id="302" r:id="rId37"/>
    <p:sldId id="279" r:id="rId38"/>
    <p:sldId id="297" r:id="rId39"/>
    <p:sldId id="303" r:id="rId40"/>
    <p:sldId id="304" r:id="rId41"/>
    <p:sldId id="305" r:id="rId42"/>
    <p:sldId id="298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55" autoAdjust="0"/>
    <p:restoredTop sz="94607" autoAdjust="0"/>
  </p:normalViewPr>
  <p:slideViewPr>
    <p:cSldViewPr>
      <p:cViewPr varScale="1">
        <p:scale>
          <a:sx n="103" d="100"/>
          <a:sy n="103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5A53C-1E64-42AB-B0B6-DA9121D5FCBB}" type="datetimeFigureOut">
              <a:rPr lang="tr-TR" smtClean="0"/>
              <a:t>10.11.2015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D9E0-74B2-4394-89E7-F2D69B670DD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9F2203-925E-4F98-A1C5-D891DC25A593}" type="datetime1">
              <a:rPr lang="tr-TR" smtClean="0"/>
              <a:t>10.11.2015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62862-37B9-46E7-9C4B-406D37D731D2}" type="datetime1">
              <a:rPr lang="tr-TR" smtClean="0"/>
              <a:t>10.11.2015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BE26AC-8827-4621-9F89-C68944273CD0}" type="datetime1">
              <a:rPr lang="tr-TR" smtClean="0"/>
              <a:t>10.11.2015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4B3E7-3670-4C06-83C7-E6AF0EF0FC04}" type="datetime1">
              <a:rPr lang="tr-TR" smtClean="0"/>
              <a:t>10.11.2015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25FDE-5EC4-4915-BBFA-B5014C2D45C7}" type="datetime1">
              <a:rPr lang="tr-TR" smtClean="0"/>
              <a:t>10.11.2015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BD5C4-AB05-4C94-B03B-10F561A00D5D}" type="datetime1">
              <a:rPr lang="tr-TR" smtClean="0"/>
              <a:t>10.11.2015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E59F0-3CF4-488F-807A-42615E976528}" type="datetime1">
              <a:rPr lang="tr-TR" smtClean="0"/>
              <a:t>10.11.2015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8AE11-867C-4F99-A97E-0265B7527E94}" type="datetime1">
              <a:rPr lang="tr-TR" smtClean="0"/>
              <a:t>10.11.2015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A59AD-3416-4E1C-B013-F217BA657E95}" type="datetime1">
              <a:rPr lang="tr-TR" smtClean="0"/>
              <a:t>10.11.2015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C27BB1-D020-41D1-950F-329B1ADFED63}" type="datetime1">
              <a:rPr lang="tr-TR" smtClean="0"/>
              <a:t>10.11.2015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117E63-B8DF-4D03-8790-61C8DACB20DC}" type="datetime1">
              <a:rPr lang="tr-TR" smtClean="0"/>
              <a:t>10.11.2015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FCFCA1-D0FE-4857-B425-6F5684770C65}" type="datetime1">
              <a:rPr lang="tr-TR" smtClean="0"/>
              <a:t>10.11.2015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tr-TR" smtClean="0"/>
              <a:t>YUMAKLICERİT ORTAOKULU REHBERLİK SERVİSİ</a:t>
            </a:r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57200" y="785794"/>
            <a:ext cx="7615262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5300" dirty="0">
                <a:solidFill>
                  <a:srgbClr val="FF0000"/>
                </a:solidFill>
              </a:rPr>
              <a:t/>
            </a:r>
            <a:br>
              <a:rPr lang="tr-TR" sz="5300" dirty="0">
                <a:solidFill>
                  <a:srgbClr val="FF0000"/>
                </a:solidFill>
              </a:rPr>
            </a:br>
            <a:r>
              <a:rPr lang="tr-TR" sz="5300" dirty="0" smtClean="0">
                <a:solidFill>
                  <a:srgbClr val="FF0000"/>
                </a:solidFill>
              </a:rPr>
              <a:t>       ERGENLİK DÖNEMİ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74888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YUMAKLICERİT ORTAOKULU REHBERLİK SERVİSİ</a:t>
            </a:r>
            <a:endParaRPr lang="tr-TR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Hazırlayan: Ayşegül ATA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tr-TR" sz="3200" dirty="0" smtClean="0"/>
              <a:t>Gizliliğe önem verir ve yalnız kalmak isterler.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20888"/>
            <a:ext cx="3683699" cy="40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HP\Desktop\slayt resmi\kalp-kilit-ve-anahtar-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2952328" cy="228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200800" cy="5184576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292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İçerik Yer Tutucusu" descr="Resim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3533"/>
            <a:ext cx="8229600" cy="4161171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Aşık olurlar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Duygularında kararsızlık yaşarlar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88975"/>
            <a:ext cx="5616624" cy="3816424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802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Aşırı hayal kurarlar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896544" cy="4008058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Duyguların yoğunluğunda artış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624736" cy="4123725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Çalışmaya karşı isteksizlik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43137"/>
            <a:ext cx="2736304" cy="3548644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Çabuk heyecanlanma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7920880" cy="3125536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tr-TR" dirty="0" smtClean="0">
                <a:solidFill>
                  <a:srgbClr val="FF0000"/>
                </a:solidFill>
              </a:rPr>
              <a:t>Yetişkin olarak görülmek ister.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048672" cy="3960440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arkadaş çevresi önem kazanır.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469">
            <a:off x="700240" y="2901457"/>
            <a:ext cx="2845341" cy="20400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645">
            <a:off x="5237832" y="3043045"/>
            <a:ext cx="3060293" cy="2041789"/>
          </a:xfrm>
          <a:prstGeom prst="rect">
            <a:avLst/>
          </a:prstGeom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Niçin vücudum tanıyamayacağım kadar hızlı değişiyor? </a:t>
            </a:r>
          </a:p>
          <a:p>
            <a:r>
              <a:rPr lang="tr-TR" dirty="0"/>
              <a:t>Sesimde neden bir farklılık var?</a:t>
            </a:r>
          </a:p>
          <a:p>
            <a:r>
              <a:rPr lang="tr-TR" dirty="0"/>
              <a:t>Duygularım neden sık sık değişiyor?</a:t>
            </a:r>
          </a:p>
          <a:p>
            <a:r>
              <a:rPr lang="tr-TR" dirty="0"/>
              <a:t>Kendimi tanımaya çalışıyorum ama galiba olmuyor?</a:t>
            </a:r>
          </a:p>
          <a:p>
            <a:r>
              <a:rPr lang="tr-TR" dirty="0"/>
              <a:t>Neden böyle sakarca davranıyorum? </a:t>
            </a:r>
          </a:p>
          <a:p>
            <a:pPr marL="109728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Siz de bu soruları kendinize sordunuz mu?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6913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   Büyümek için sabırsızlanırlar fakat yine de çocuk olarak kalmak isterler</a:t>
            </a:r>
          </a:p>
          <a:p>
            <a:pPr>
              <a:buNone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96952"/>
            <a:ext cx="3240360" cy="3240360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  </a:t>
            </a:r>
          </a:p>
          <a:p>
            <a:pPr>
              <a:buNone/>
            </a:pPr>
            <a:r>
              <a:rPr lang="tr-TR" dirty="0" smtClean="0"/>
              <a:t>       ‘Anlaşılamamak’ bu yaş gencinin en büyük sorunlarındandır. Özellikle karşı cinsle ilgili hayal kırıklıklarında kendisini anlayacak birine ihtiyaç duyar.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927886" cy="15906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347">
            <a:off x="5845613" y="3934717"/>
            <a:ext cx="1875871" cy="1875383"/>
          </a:xfrm>
          <a:prstGeom prst="rect">
            <a:avLst/>
          </a:prstGeom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4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ERGENLİK </a:t>
            </a:r>
            <a:r>
              <a:rPr lang="tr-TR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DÖNEMİNDE FİZİKSEL GELİŞİM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764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Ellerin ve ayakların vücuda göre daha önce uzaması orantısızlık yaratır. Bedenin kontrol edilememesi sakarlıklara neden olabilir.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54" y="2924944"/>
            <a:ext cx="2895398" cy="3312368"/>
          </a:xfrm>
          <a:prstGeom prst="rect">
            <a:avLst/>
          </a:prstGeom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267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Yüzün görünüşü, cildin yapısı, saçların şekli, boy ve ağırlıkları ile ilgilenilmeye başlanılır.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6408712" cy="3809789"/>
          </a:xfrm>
          <a:prstGeom prst="rect">
            <a:avLst/>
          </a:prstGeom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668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Uygun duruş ve oturma alışkanlıkları kazanmak isterler. Ani boy uzaması ile kambur durma korkusuna kapılabilirler.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5328592" cy="3024336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646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Ter bezlerinin çalışmasının artması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Vücut kokusunun belirginleşmesi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Gırtlakta </a:t>
            </a:r>
            <a:r>
              <a:rPr lang="tr-TR" dirty="0" err="1"/>
              <a:t>kıkırdaklaşma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Göğüslerde </a:t>
            </a:r>
            <a:r>
              <a:rPr lang="tr-TR" dirty="0" err="1" smtClean="0"/>
              <a:t>düğümcüklenme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1008"/>
            <a:ext cx="2200275" cy="22322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2143125" cy="2143125"/>
          </a:xfrm>
          <a:prstGeom prst="rect">
            <a:avLst/>
          </a:prstGeom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732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Bu dönemde karşı cinsle ve cinsel sembollerle ilgilenme, daha kadınsı veya erkeksi tavırlar geliştirme gibi davranışlar gözlenebilir.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i="1" dirty="0" smtClean="0">
                <a:solidFill>
                  <a:srgbClr val="FF0000"/>
                </a:solidFill>
              </a:rPr>
              <a:t>    </a:t>
            </a:r>
            <a:r>
              <a:rPr lang="tr-T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ERGENLİKTE CİNSEL GELİŞİM</a:t>
            </a:r>
            <a:endParaRPr lang="tr-T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83" y="3861048"/>
            <a:ext cx="3857625" cy="1905000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u="sng" dirty="0" smtClean="0">
                <a:solidFill>
                  <a:srgbClr val="FF0000"/>
                </a:solidFill>
              </a:rPr>
              <a:t>Esas </a:t>
            </a:r>
            <a:r>
              <a:rPr lang="tr-TR" u="sng" dirty="0">
                <a:solidFill>
                  <a:srgbClr val="FF0000"/>
                </a:solidFill>
              </a:rPr>
              <a:t>Cinsel Gelişme</a:t>
            </a:r>
          </a:p>
          <a:p>
            <a:pPr marL="0" indent="0">
              <a:buNone/>
            </a:pPr>
            <a:r>
              <a:rPr lang="tr-TR" dirty="0"/>
              <a:t>Kızlarda; adet kanaması</a:t>
            </a:r>
          </a:p>
          <a:p>
            <a:pPr marL="0" indent="0">
              <a:buNone/>
            </a:pPr>
            <a:r>
              <a:rPr lang="tr-TR" dirty="0"/>
              <a:t>Erkeklerde; erkek üreme organının ve erbezlerinin(testis) büyümesi, sperm üretmeye başlaması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672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u="sng" dirty="0" smtClean="0">
                <a:solidFill>
                  <a:srgbClr val="FF0000"/>
                </a:solidFill>
              </a:rPr>
              <a:t>İlave Cinsel Gelişmeler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Seslerin kalınlaşması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5400600" cy="3024336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623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Peki bu soruları neden kendinize soruyorsunuz. Hiç merak ettiniz mi ? </a:t>
            </a:r>
            <a:r>
              <a:rPr lang="tr-TR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Cevabı burada                    çünkü gelişiyor ve değişiyorsunuz!</a:t>
            </a: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Kısacası </a:t>
            </a:r>
            <a:r>
              <a:rPr lang="tr-TR" u="sng" dirty="0" smtClean="0">
                <a:sym typeface="Wingdings" pitchFamily="2" charset="2"/>
              </a:rPr>
              <a:t>‘kendiniz’ </a:t>
            </a:r>
            <a:r>
              <a:rPr lang="tr-TR" dirty="0" smtClean="0">
                <a:sym typeface="Wingdings" pitchFamily="2" charset="2"/>
              </a:rPr>
              <a:t>oluyorsunuz!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ağ Ok"/>
          <p:cNvSpPr/>
          <p:nvPr/>
        </p:nvSpPr>
        <p:spPr>
          <a:xfrm>
            <a:off x="3491880" y="27997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Yüzdeki sivilcelerin artması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3039916" cy="28803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024336" cy="1619250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84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Yüzde bıyık ve sakalın çıkması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Vücutta kıllanma 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Omuzların genişlemesi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02632"/>
            <a:ext cx="4032448" cy="4494719"/>
          </a:xfrm>
          <a:prstGeom prst="rect">
            <a:avLst/>
          </a:prstGeom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234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i="1" dirty="0" smtClean="0">
                <a:solidFill>
                  <a:srgbClr val="FF0000"/>
                </a:solidFill>
              </a:rPr>
              <a:t>ERGENLİK DÖNEMİNDE ZİHİNSEL GELİŞİM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2266"/>
            <a:ext cx="5688632" cy="3274787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726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Geleceğe Yönelik Düşünceler Artmaya </a:t>
            </a:r>
            <a:r>
              <a:rPr lang="tr-TR" dirty="0" smtClean="0"/>
              <a:t>Başlar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Çevresindeki kişiler tarafından izlenildiğini </a:t>
            </a:r>
            <a:r>
              <a:rPr lang="tr-TR" dirty="0" smtClean="0"/>
              <a:t>düşünür</a:t>
            </a: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Olayların </a:t>
            </a:r>
            <a:r>
              <a:rPr lang="tr-TR" dirty="0"/>
              <a:t>Arkasındaki Gerçek Nedenleri Görebilir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52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Hiçbir olumsuzluğun </a:t>
            </a:r>
            <a:r>
              <a:rPr lang="tr-TR" dirty="0" smtClean="0"/>
              <a:t>başına gelmeyeceğini </a:t>
            </a:r>
            <a:r>
              <a:rPr lang="tr-TR" dirty="0"/>
              <a:t>düşünür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3" y="2432024"/>
            <a:ext cx="4270035" cy="27151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98" y="2204864"/>
            <a:ext cx="2876202" cy="4009918"/>
          </a:xfrm>
          <a:prstGeom prst="rect">
            <a:avLst/>
          </a:prstGeom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019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Aile ile ilgili İlişkiler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‘büyüdüm artık ben’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‘hem büyüdün diyorsunuz hem de çocuk gibi davranma diyorsunuz’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‘kendi kararlarımı almak istiyorum’…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bu cümleler tanıdık geldi mi </a:t>
            </a: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Wingdings" pitchFamily="2" charset="2"/>
              </a:rPr>
              <a:t></a:t>
            </a: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147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Anne babalarla çelişkili duygular yaşanabilir.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223000" cy="3672408"/>
          </a:xfrm>
          <a:prstGeom prst="rect">
            <a:avLst/>
          </a:prstGeom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714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i="1" dirty="0" smtClean="0"/>
          </a:p>
          <a:p>
            <a:pPr marL="0" indent="0">
              <a:buNone/>
            </a:pPr>
            <a:r>
              <a:rPr lang="tr-TR" b="1" i="1" dirty="0"/>
              <a:t> </a:t>
            </a:r>
            <a:r>
              <a:rPr lang="tr-TR" b="1" i="1" dirty="0" smtClean="0"/>
              <a:t>  Yaşanan </a:t>
            </a:r>
            <a:r>
              <a:rPr lang="tr-TR" b="1" i="1" dirty="0"/>
              <a:t>Tüm Bu Çelişkiler, </a:t>
            </a:r>
            <a:r>
              <a:rPr lang="tr-TR" dirty="0">
                <a:solidFill>
                  <a:srgbClr val="FF0000"/>
                </a:solidFill>
              </a:rPr>
              <a:t>Gencin Bağımsız Kişilik Geliştirilmesine Yardımcı Olan, Normal </a:t>
            </a:r>
            <a:r>
              <a:rPr lang="tr-TR" dirty="0" smtClean="0">
                <a:solidFill>
                  <a:srgbClr val="FF0000"/>
                </a:solidFill>
              </a:rPr>
              <a:t>Gelişmelerdir! 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349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Unutmayın ki ; </a:t>
            </a:r>
            <a:r>
              <a:rPr lang="tr-TR" dirty="0" smtClean="0"/>
              <a:t>bu dönemdeki her genç anlaşılamadığını düşünür. Ama bu durum geçicidir.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Sizden öncekiler de bu şikayetlerde bulunmuştu.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18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Sizler bu dönemde duygusal kararsızlıklar yaşarken onlar da sizlere nasıl davranacakları konusunda kararsızlık yaşayabiliyorlar. Onlar için de zor bir durum  olmalı.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313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4104455" cy="4086213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5300" i="1" dirty="0" smtClean="0">
                <a:solidFill>
                  <a:srgbClr val="FF0000"/>
                </a:solidFill>
              </a:rPr>
              <a:t>ERGENLİK</a:t>
            </a:r>
            <a:r>
              <a:rPr lang="tr-TR" sz="5300" b="1" dirty="0" smtClean="0">
                <a:solidFill>
                  <a:srgbClr val="FF0000"/>
                </a:solidFill>
              </a:rPr>
              <a:t> ?</a:t>
            </a:r>
            <a:endParaRPr lang="tr-TR" sz="5300" b="1" dirty="0">
              <a:solidFill>
                <a:srgbClr val="FF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Fakat bu durum giderek yoluna girecek ve siz ‘kendiniz’ olacaksınız. Çevreye uyum sağlarken onlar da size uyum sağlayacak.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026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UNUTMAYIN!!!</a:t>
            </a: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Yapabildikleriniz yapamadıklarınızla, hayallerinizle siz çok özelsiniz!</a:t>
            </a: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898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b="1" dirty="0" smtClean="0">
                <a:solidFill>
                  <a:srgbClr val="FF0000"/>
                </a:solidFill>
              </a:rPr>
              <a:t>Dinlediğiniz İçin Teşekkür ederim </a:t>
            </a:r>
            <a:r>
              <a:rPr lang="tr-TR" sz="54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63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BULUĞ DÖNEMİ </a:t>
            </a:r>
          </a:p>
          <a:p>
            <a:pPr marL="0" indent="0">
              <a:buNone/>
            </a:pPr>
            <a:r>
              <a:rPr lang="tr-TR" dirty="0" smtClean="0"/>
              <a:t>Kızlar için 10, erkekler için 12 yaşları buluğ veya buluğ öncesi bedensel farklılaşmanın görüldüğü yaşlardır. Bu yaşlarda kız ve erkeklerde iştah artışı görülebilir.</a:t>
            </a:r>
          </a:p>
          <a:p>
            <a:pPr marL="0" indent="0">
              <a:buNone/>
            </a:pPr>
            <a:r>
              <a:rPr lang="tr-TR" dirty="0" smtClean="0"/>
              <a:t>Her iki cins de bu dönemde kendi cinslerine uygun tavırları benimsemeye başlarlar.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66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Buluğda 12-13 yaşlarındaki kızlar, aynı yaştaki erkeklere göre ortalama daha uzun ve kiloca ağırdırlar. 15 yaşlarından sonra bu durum erkeklerin lehine olacak şekilde değişir.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549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tr-TR" dirty="0" smtClean="0"/>
          </a:p>
          <a:p>
            <a:pPr lvl="0">
              <a:buNone/>
            </a:pPr>
            <a:r>
              <a:rPr lang="tr-TR" sz="2800" dirty="0" smtClean="0"/>
              <a:t>         </a:t>
            </a:r>
            <a:r>
              <a:rPr lang="tr-TR" sz="2800" u="sng" dirty="0" smtClean="0"/>
              <a:t>Ergenlik</a:t>
            </a:r>
            <a:r>
              <a:rPr lang="tr-TR" sz="2800" dirty="0" smtClean="0"/>
              <a:t>; çocuklukla erişkinlik arasında yer alan, hızlı bir büyüme, gelişme ve olgunlaşmanın olduğu bir dönemdir. Yani bir ‘ara dönem’dir.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600" dirty="0" smtClean="0"/>
              <a:t>      </a:t>
            </a:r>
          </a:p>
          <a:p>
            <a:pPr>
              <a:buNone/>
            </a:pPr>
            <a:r>
              <a:rPr lang="tr-TR" sz="3600" dirty="0" smtClean="0"/>
              <a:t>      Ergenlik; toplumdan topluma, kişiden kişiye farklı özellikler gösterebilir. Aynı toplumda bile bu farklılıklar söz konusudur.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rgbClr val="FF0000"/>
                </a:solidFill>
              </a:rPr>
              <a:t>ERGENLİK DÖNEMİNDE DUYGUSAL GELİŞME</a:t>
            </a:r>
          </a:p>
          <a:p>
            <a:pPr algn="just">
              <a:buNone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Peki duygularımızda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 gibi değişiklikler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oluyor?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İlk önce bir kimlik arayışı içine giriyoruz. Kimlik arayışı ben kimim, bu dünyaya neden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geldim, nasıl davranmalıyım…? sorularıyla başlıyor.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YUMAKLICERİT ORTAOKULU REHBERLİK SERVİSİ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642</TotalTime>
  <Words>757</Words>
  <Application>Microsoft Office PowerPoint</Application>
  <PresentationFormat>Ekran Gösterisi (4:3)</PresentationFormat>
  <Paragraphs>144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Kalabalık</vt:lpstr>
      <vt:lpstr>                            ERGENLİK DÖNEMİ </vt:lpstr>
      <vt:lpstr>Siz de bu soruları kendinize sordunuz mu?</vt:lpstr>
      <vt:lpstr>Slayt 3</vt:lpstr>
      <vt:lpstr> ERGENLİK ?</vt:lpstr>
      <vt:lpstr>Slayt 5</vt:lpstr>
      <vt:lpstr>Slayt 6</vt:lpstr>
      <vt:lpstr>Slayt 7</vt:lpstr>
      <vt:lpstr>Slayt 8</vt:lpstr>
      <vt:lpstr>Slayt 9</vt:lpstr>
      <vt:lpstr>Slayt 10</vt:lpstr>
      <vt:lpstr>Slayt 11</vt:lpstr>
      <vt:lpstr>Aşık olurlar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    ERGENLİKTE CİNSEL GELİŞİM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ERGENLİK DÖNEMİ </dc:title>
  <dc:creator>kılıç</dc:creator>
  <cp:lastModifiedBy>rehber</cp:lastModifiedBy>
  <cp:revision>55</cp:revision>
  <dcterms:created xsi:type="dcterms:W3CDTF">2014-12-21T16:08:44Z</dcterms:created>
  <dcterms:modified xsi:type="dcterms:W3CDTF">2015-11-10T06:08:19Z</dcterms:modified>
</cp:coreProperties>
</file>