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9" r:id="rId4"/>
    <p:sldId id="257" r:id="rId5"/>
    <p:sldId id="258" r:id="rId6"/>
    <p:sldId id="260" r:id="rId7"/>
    <p:sldId id="261" r:id="rId8"/>
    <p:sldId id="262" r:id="rId9"/>
    <p:sldId id="273" r:id="rId10"/>
    <p:sldId id="263" r:id="rId11"/>
    <p:sldId id="264" r:id="rId12"/>
    <p:sldId id="265" r:id="rId13"/>
    <p:sldId id="274" r:id="rId14"/>
    <p:sldId id="272" r:id="rId15"/>
    <p:sldId id="269" r:id="rId16"/>
    <p:sldId id="271" r:id="rId17"/>
    <p:sldId id="267" r:id="rId18"/>
    <p:sldId id="270" r:id="rId1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35" autoAdjust="0"/>
    <p:restoredTop sz="94660"/>
  </p:normalViewPr>
  <p:slideViewPr>
    <p:cSldViewPr>
      <p:cViewPr varScale="1">
        <p:scale>
          <a:sx n="68" d="100"/>
          <a:sy n="68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0F602-9506-46FD-AF33-166E80DEA604}" type="datetimeFigureOut">
              <a:rPr lang="tr-TR" smtClean="0"/>
              <a:pPr/>
              <a:t>15.03.2014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526DE-71D1-47C2-A300-82935C38D7D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0F602-9506-46FD-AF33-166E80DEA604}" type="datetimeFigureOut">
              <a:rPr lang="tr-TR" smtClean="0"/>
              <a:pPr/>
              <a:t>15.03.2014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526DE-71D1-47C2-A300-82935C38D7D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0F602-9506-46FD-AF33-166E80DEA604}" type="datetimeFigureOut">
              <a:rPr lang="tr-TR" smtClean="0"/>
              <a:pPr/>
              <a:t>15.03.2014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526DE-71D1-47C2-A300-82935C38D7D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BB0F602-9506-46FD-AF33-166E80DEA604}" type="datetimeFigureOut">
              <a:rPr lang="tr-TR" smtClean="0"/>
              <a:pPr/>
              <a:t>15.03.2014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5526DE-71D1-47C2-A300-82935C38D7D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0F602-9506-46FD-AF33-166E80DEA604}" type="datetimeFigureOut">
              <a:rPr lang="tr-TR" smtClean="0"/>
              <a:pPr/>
              <a:t>15.03.2014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F5526DE-71D1-47C2-A300-82935C38D7D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Dikdörtgen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0F602-9506-46FD-AF33-166E80DEA604}" type="datetimeFigureOut">
              <a:rPr lang="tr-TR" smtClean="0"/>
              <a:pPr/>
              <a:t>15.03.2014</a:t>
            </a:fld>
            <a:endParaRPr lang="tr-TR"/>
          </a:p>
        </p:txBody>
      </p:sp>
      <p:sp>
        <p:nvSpPr>
          <p:cNvPr id="13" name="12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F5526DE-71D1-47C2-A300-82935C38D7D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13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BB0F602-9506-46FD-AF33-166E80DEA604}" type="datetimeFigureOut">
              <a:rPr lang="tr-TR" smtClean="0"/>
              <a:pPr/>
              <a:t>15.03.2014</a:t>
            </a:fld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F5526DE-71D1-47C2-A300-82935C38D7D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11 Altbilgi Yer Tutucusu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BB0F602-9506-46FD-AF33-166E80DEA604}" type="datetimeFigureOut">
              <a:rPr lang="tr-TR" smtClean="0"/>
              <a:pPr/>
              <a:t>15.03.2014</a:t>
            </a:fld>
            <a:endParaRPr lang="tr-TR"/>
          </a:p>
        </p:txBody>
      </p:sp>
      <p:sp>
        <p:nvSpPr>
          <p:cNvPr id="12" name="11 Slayt Numarası Yer Tutucusu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F5526DE-71D1-47C2-A300-82935C38D7D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13 Altbilgi Yer Tutucusu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16" name="15 Metin Yer Tutucusu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5" name="14 Metin Yer Tutucusu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0F602-9506-46FD-AF33-166E80DEA604}" type="datetimeFigureOut">
              <a:rPr lang="tr-TR" smtClean="0"/>
              <a:pPr/>
              <a:t>15.03.2014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F5526DE-71D1-47C2-A300-82935C38D7D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0F602-9506-46FD-AF33-166E80DEA604}" type="datetimeFigureOut">
              <a:rPr lang="tr-TR" smtClean="0"/>
              <a:pPr/>
              <a:t>15.03.2014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5526DE-71D1-47C2-A300-82935C38D7D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0F602-9506-46FD-AF33-166E80DEA604}" type="datetimeFigureOut">
              <a:rPr lang="tr-TR" smtClean="0"/>
              <a:pPr/>
              <a:t>15.03.2014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F5526DE-71D1-47C2-A300-82935C38D7D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0F602-9506-46FD-AF33-166E80DEA604}" type="datetimeFigureOut">
              <a:rPr lang="tr-TR" smtClean="0"/>
              <a:pPr/>
              <a:t>15.03.2014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526DE-71D1-47C2-A300-82935C38D7D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ikdörtgen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1" name="10 Dikdörtgen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BB0F602-9506-46FD-AF33-166E80DEA604}" type="datetimeFigureOut">
              <a:rPr lang="tr-TR" smtClean="0"/>
              <a:pPr/>
              <a:t>15.03.2014</a:t>
            </a:fld>
            <a:endParaRPr lang="tr-TR"/>
          </a:p>
        </p:txBody>
      </p:sp>
      <p:sp>
        <p:nvSpPr>
          <p:cNvPr id="13" name="12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F5526DE-71D1-47C2-A300-82935C38D7D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13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0F602-9506-46FD-AF33-166E80DEA604}" type="datetimeFigureOut">
              <a:rPr lang="tr-TR" smtClean="0"/>
              <a:pPr/>
              <a:t>15.03.2014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526DE-71D1-47C2-A300-82935C38D7D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BB0F602-9506-46FD-AF33-166E80DEA604}" type="datetimeFigureOut">
              <a:rPr lang="tr-TR" smtClean="0"/>
              <a:pPr/>
              <a:t>15.03.2014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Dikdörtgen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F5526DE-71D1-47C2-A300-82935C38D7D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0F602-9506-46FD-AF33-166E80DEA604}" type="datetimeFigureOut">
              <a:rPr lang="tr-TR" smtClean="0"/>
              <a:pPr/>
              <a:t>15.03.2014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526DE-71D1-47C2-A300-82935C38D7D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0F602-9506-46FD-AF33-166E80DEA604}" type="datetimeFigureOut">
              <a:rPr lang="tr-TR" smtClean="0"/>
              <a:pPr/>
              <a:t>15.03.2014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526DE-71D1-47C2-A300-82935C38D7D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0F602-9506-46FD-AF33-166E80DEA604}" type="datetimeFigureOut">
              <a:rPr lang="tr-TR" smtClean="0"/>
              <a:pPr/>
              <a:t>15.03.2014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526DE-71D1-47C2-A300-82935C38D7D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0F602-9506-46FD-AF33-166E80DEA604}" type="datetimeFigureOut">
              <a:rPr lang="tr-TR" smtClean="0"/>
              <a:pPr/>
              <a:t>15.03.2014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526DE-71D1-47C2-A300-82935C38D7D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0F602-9506-46FD-AF33-166E80DEA604}" type="datetimeFigureOut">
              <a:rPr lang="tr-TR" smtClean="0"/>
              <a:pPr/>
              <a:t>15.03.2014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526DE-71D1-47C2-A300-82935C38D7D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0F602-9506-46FD-AF33-166E80DEA604}" type="datetimeFigureOut">
              <a:rPr lang="tr-TR" smtClean="0"/>
              <a:pPr/>
              <a:t>15.03.2014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526DE-71D1-47C2-A300-82935C38D7D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0F602-9506-46FD-AF33-166E80DEA604}" type="datetimeFigureOut">
              <a:rPr lang="tr-TR" smtClean="0"/>
              <a:pPr/>
              <a:t>15.03.2014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526DE-71D1-47C2-A300-82935C38D7D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0F602-9506-46FD-AF33-166E80DEA604}" type="datetimeFigureOut">
              <a:rPr lang="tr-TR" smtClean="0"/>
              <a:pPr/>
              <a:t>15.03.2014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526DE-71D1-47C2-A300-82935C38D7DF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BB0F602-9506-46FD-AF33-166E80DEA604}" type="datetimeFigureOut">
              <a:rPr lang="tr-TR" smtClean="0"/>
              <a:pPr/>
              <a:t>15.03.2014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Dikdörtgen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F5526DE-71D1-47C2-A300-82935C38D7DF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dell\Desktop\MESLEK\meslek-dallar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-571536" y="857232"/>
            <a:ext cx="6643734" cy="560406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İNŞAAT MÜHENDİSİ</a:t>
            </a:r>
            <a:endParaRPr lang="tr-TR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8194" name="Picture 2" descr="C:\Users\dell\Desktop\MESLEK\images (24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071678"/>
            <a:ext cx="3857652" cy="414340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4 Metin kutusu"/>
          <p:cNvSpPr txBox="1"/>
          <p:nvPr/>
        </p:nvSpPr>
        <p:spPr>
          <a:xfrm>
            <a:off x="4429124" y="1428736"/>
            <a:ext cx="4429156" cy="526297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2400" dirty="0" smtClean="0">
                <a:solidFill>
                  <a:srgbClr val="FF0000"/>
                </a:solidFill>
                <a:latin typeface="Comic Sans MS" pitchFamily="66" charset="0"/>
              </a:rPr>
              <a:t>Mesleğin gerektirdiği özellikler;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>
                <a:latin typeface="Comic Sans MS" pitchFamily="66" charset="0"/>
              </a:rPr>
              <a:t> </a:t>
            </a:r>
            <a:r>
              <a:rPr lang="tr-TR" sz="2400" dirty="0" smtClean="0">
                <a:latin typeface="Comic Sans MS" pitchFamily="66" charset="0"/>
              </a:rPr>
              <a:t>Üst düzey akademik yetenek,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>
                <a:latin typeface="Comic Sans MS" pitchFamily="66" charset="0"/>
              </a:rPr>
              <a:t> </a:t>
            </a:r>
            <a:r>
              <a:rPr lang="tr-TR" sz="2400" dirty="0" smtClean="0">
                <a:latin typeface="Comic Sans MS" pitchFamily="66" charset="0"/>
              </a:rPr>
              <a:t>sayısal işlem ve şekil-uzay yeteneği iyi olanlar,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>
                <a:latin typeface="Comic Sans MS" pitchFamily="66" charset="0"/>
              </a:rPr>
              <a:t> </a:t>
            </a:r>
            <a:r>
              <a:rPr lang="tr-TR" sz="2400" dirty="0" smtClean="0">
                <a:latin typeface="Comic Sans MS" pitchFamily="66" charset="0"/>
              </a:rPr>
              <a:t>bir işi planlayabilen ve uygulamaya koyabilenler,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>
                <a:latin typeface="Comic Sans MS" pitchFamily="66" charset="0"/>
              </a:rPr>
              <a:t> </a:t>
            </a:r>
            <a:r>
              <a:rPr lang="tr-TR" sz="2400" dirty="0" smtClean="0">
                <a:latin typeface="Comic Sans MS" pitchFamily="66" charset="0"/>
              </a:rPr>
              <a:t>yaratıcı olanlar bu mesleği yapabilirler.</a:t>
            </a:r>
          </a:p>
          <a:p>
            <a:r>
              <a:rPr lang="tr-TR" sz="2400" dirty="0" smtClean="0">
                <a:solidFill>
                  <a:srgbClr val="FF0000"/>
                </a:solidFill>
                <a:latin typeface="Comic Sans MS" pitchFamily="66" charset="0"/>
              </a:rPr>
              <a:t>Çalışma Alanları: </a:t>
            </a:r>
            <a:r>
              <a:rPr lang="tr-TR" sz="2400" dirty="0" smtClean="0">
                <a:latin typeface="Comic Sans MS" pitchFamily="66" charset="0"/>
              </a:rPr>
              <a:t>Kamu kuruluşlarında, Özel sektörde çalışabilirler, kendi özel bürolarını açabilirler.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785794"/>
            <a:ext cx="4643438" cy="631844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VETERİNER</a:t>
            </a:r>
            <a:endParaRPr lang="tr-TR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9218" name="Picture 2" descr="C:\Users\dell\Desktop\MESLEK\images (18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71612"/>
            <a:ext cx="3857652" cy="492922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4 Metin kutusu"/>
          <p:cNvSpPr txBox="1"/>
          <p:nvPr/>
        </p:nvSpPr>
        <p:spPr>
          <a:xfrm>
            <a:off x="4929190" y="1428736"/>
            <a:ext cx="3857652" cy="515963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2000" dirty="0" smtClean="0">
                <a:solidFill>
                  <a:srgbClr val="FF0000"/>
                </a:solidFill>
                <a:latin typeface="Comic Sans MS" pitchFamily="66" charset="0"/>
              </a:rPr>
              <a:t>Mesleğin gerektirdiği özellikler;</a:t>
            </a:r>
          </a:p>
          <a:p>
            <a:pPr>
              <a:buFont typeface="Wingdings" pitchFamily="2" charset="2"/>
              <a:buChar char="Ø"/>
            </a:pPr>
            <a:r>
              <a:rPr lang="tr-TR" sz="2000" dirty="0">
                <a:latin typeface="Comic Sans MS" pitchFamily="66" charset="0"/>
              </a:rPr>
              <a:t> </a:t>
            </a:r>
            <a:r>
              <a:rPr lang="tr-TR" sz="2000" dirty="0" smtClean="0">
                <a:latin typeface="Comic Sans MS" pitchFamily="66" charset="0"/>
              </a:rPr>
              <a:t>Hayvanlarla ilgilenmekten hoşlanan,</a:t>
            </a:r>
          </a:p>
          <a:p>
            <a:pPr>
              <a:buFont typeface="Wingdings" pitchFamily="2" charset="2"/>
              <a:buChar char="Ø"/>
            </a:pPr>
            <a:r>
              <a:rPr lang="tr-TR" sz="2000" dirty="0">
                <a:latin typeface="Comic Sans MS" pitchFamily="66" charset="0"/>
              </a:rPr>
              <a:t> </a:t>
            </a:r>
            <a:r>
              <a:rPr lang="tr-TR" sz="2000" dirty="0" smtClean="0">
                <a:latin typeface="Comic Sans MS" pitchFamily="66" charset="0"/>
              </a:rPr>
              <a:t>Fen bilimlerine özellikle biyolojiye ilgisi olanlar,</a:t>
            </a:r>
          </a:p>
          <a:p>
            <a:pPr>
              <a:buFont typeface="Wingdings" pitchFamily="2" charset="2"/>
              <a:buChar char="Ø"/>
            </a:pPr>
            <a:r>
              <a:rPr lang="tr-TR" sz="2000" dirty="0">
                <a:latin typeface="Comic Sans MS" pitchFamily="66" charset="0"/>
              </a:rPr>
              <a:t> </a:t>
            </a:r>
            <a:r>
              <a:rPr lang="tr-TR" sz="2000" dirty="0" smtClean="0">
                <a:latin typeface="Comic Sans MS" pitchFamily="66" charset="0"/>
              </a:rPr>
              <a:t>İnceleme ve araştırma merakı olanlar,</a:t>
            </a:r>
          </a:p>
          <a:p>
            <a:pPr>
              <a:buFont typeface="Wingdings" pitchFamily="2" charset="2"/>
              <a:buChar char="Ø"/>
            </a:pPr>
            <a:r>
              <a:rPr lang="tr-TR" sz="2000" dirty="0">
                <a:latin typeface="Comic Sans MS" pitchFamily="66" charset="0"/>
              </a:rPr>
              <a:t> </a:t>
            </a:r>
            <a:r>
              <a:rPr lang="tr-TR" sz="2000" dirty="0" smtClean="0">
                <a:latin typeface="Comic Sans MS" pitchFamily="66" charset="0"/>
              </a:rPr>
              <a:t>Hayvanlara alerjisi olmayanlar bu mesleği yapabilirler.</a:t>
            </a:r>
          </a:p>
          <a:p>
            <a:r>
              <a:rPr lang="tr-TR" sz="2000" dirty="0" smtClean="0">
                <a:solidFill>
                  <a:srgbClr val="FF0000"/>
                </a:solidFill>
                <a:latin typeface="Comic Sans MS" pitchFamily="66" charset="0"/>
              </a:rPr>
              <a:t>Çalışma Alanları: </a:t>
            </a:r>
            <a:r>
              <a:rPr lang="tr-TR" sz="2000" dirty="0" smtClean="0">
                <a:latin typeface="Comic Sans MS" pitchFamily="66" charset="0"/>
              </a:rPr>
              <a:t>Tarım ve Köy İşleri Bakanlığına bağlı Hayvan Sağlığı Müdürlüklerinde, Özel Hayvan Kliniklerinde vs. çalışabilirler.</a:t>
            </a:r>
            <a:endParaRPr lang="tr-TR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dell\Desktop\MESLEK\images (9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3571876"/>
            <a:ext cx="1928826" cy="250033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3315" name="Picture 3" descr="C:\Users\dell\Desktop\MESLEK\images (10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3429000"/>
            <a:ext cx="3286148" cy="2643206"/>
          </a:xfrm>
          <a:prstGeom prst="rect">
            <a:avLst/>
          </a:prstGeom>
          <a:noFill/>
        </p:spPr>
      </p:pic>
      <p:pic>
        <p:nvPicPr>
          <p:cNvPr id="13316" name="Picture 4" descr="C:\Users\dell\Desktop\MESLEK\images (20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357166"/>
            <a:ext cx="3714776" cy="228601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3317" name="Picture 5" descr="C:\Users\dell\Desktop\MESLEK\images (28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72132" y="428605"/>
            <a:ext cx="2857520" cy="192882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7 Metin kutusu"/>
          <p:cNvSpPr txBox="1"/>
          <p:nvPr/>
        </p:nvSpPr>
        <p:spPr>
          <a:xfrm>
            <a:off x="5929322" y="6143644"/>
            <a:ext cx="2214578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latin typeface="Comic Sans MS" pitchFamily="66" charset="0"/>
              </a:rPr>
              <a:t>MANAV</a:t>
            </a:r>
            <a:endParaRPr lang="tr-TR" sz="2000" b="1" dirty="0">
              <a:latin typeface="Comic Sans MS" pitchFamily="66" charset="0"/>
            </a:endParaRPr>
          </a:p>
        </p:txBody>
      </p:sp>
      <p:sp>
        <p:nvSpPr>
          <p:cNvPr id="9" name="8 Metin kutusu"/>
          <p:cNvSpPr txBox="1"/>
          <p:nvPr/>
        </p:nvSpPr>
        <p:spPr>
          <a:xfrm>
            <a:off x="6000760" y="2643182"/>
            <a:ext cx="2000264" cy="40011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TERZİ</a:t>
            </a:r>
            <a:endParaRPr lang="tr-TR" sz="2000" b="1" dirty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0" name="9 Metin kutusu"/>
          <p:cNvSpPr txBox="1"/>
          <p:nvPr/>
        </p:nvSpPr>
        <p:spPr>
          <a:xfrm>
            <a:off x="1428728" y="6286520"/>
            <a:ext cx="1928826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latin typeface="Comic Sans MS" pitchFamily="66" charset="0"/>
              </a:rPr>
              <a:t>GARSON</a:t>
            </a:r>
            <a:endParaRPr lang="tr-TR" sz="2000" b="1" dirty="0">
              <a:latin typeface="Comic Sans MS" pitchFamily="66" charset="0"/>
            </a:endParaRPr>
          </a:p>
        </p:txBody>
      </p:sp>
      <p:sp>
        <p:nvSpPr>
          <p:cNvPr id="11" name="10 Metin kutusu"/>
          <p:cNvSpPr txBox="1"/>
          <p:nvPr/>
        </p:nvSpPr>
        <p:spPr>
          <a:xfrm>
            <a:off x="1285852" y="2857496"/>
            <a:ext cx="2714644" cy="40011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latin typeface="Comic Sans MS" pitchFamily="66" charset="0"/>
              </a:rPr>
              <a:t>EV HANIMI</a:t>
            </a:r>
            <a:endParaRPr lang="tr-TR" sz="20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571472" y="1000108"/>
            <a:ext cx="8072494" cy="107157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tr-TR" sz="3200" b="1" dirty="0" smtClean="0">
                <a:solidFill>
                  <a:srgbClr val="7030A0"/>
                </a:solidFill>
                <a:latin typeface="Comic Sans MS" pitchFamily="66" charset="0"/>
              </a:rPr>
              <a:t>Meslekler Hakkında Bilgi Edinirken Nelere Dikkat Etmeliyiz?</a:t>
            </a:r>
            <a:endParaRPr lang="tr-TR" sz="32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pic>
        <p:nvPicPr>
          <p:cNvPr id="5" name="Picture 2" descr="C:\Users\dell\Desktop\MESLEK\images (22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71736" y="2357430"/>
            <a:ext cx="3714776" cy="414340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Oval"/>
          <p:cNvSpPr/>
          <p:nvPr/>
        </p:nvSpPr>
        <p:spPr>
          <a:xfrm>
            <a:off x="285720" y="3143248"/>
            <a:ext cx="3571900" cy="321471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200" b="1" dirty="0" smtClean="0">
                <a:solidFill>
                  <a:srgbClr val="002060"/>
                </a:solidFill>
                <a:latin typeface="Comic Sans MS" pitchFamily="66" charset="0"/>
              </a:rPr>
              <a:t>Mesleğin Niteliği</a:t>
            </a:r>
            <a:endParaRPr lang="tr-TR" sz="32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8" name="7 Oval"/>
          <p:cNvSpPr/>
          <p:nvPr/>
        </p:nvSpPr>
        <p:spPr>
          <a:xfrm>
            <a:off x="2786050" y="857232"/>
            <a:ext cx="3571900" cy="2786082"/>
          </a:xfrm>
          <a:prstGeom prst="ellipse">
            <a:avLst/>
          </a:prstGeom>
        </p:spPr>
        <p:style>
          <a:lnRef idx="2">
            <a:schemeClr val="accent2"/>
          </a:lnRef>
          <a:fillRef idx="1002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200" b="1" dirty="0" smtClean="0">
                <a:solidFill>
                  <a:srgbClr val="C00000"/>
                </a:solidFill>
                <a:latin typeface="Comic Sans MS" pitchFamily="66" charset="0"/>
              </a:rPr>
              <a:t>Çalışılan Ortam</a:t>
            </a:r>
            <a:endParaRPr lang="tr-TR" sz="32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9" name="8 Oval"/>
          <p:cNvSpPr/>
          <p:nvPr/>
        </p:nvSpPr>
        <p:spPr>
          <a:xfrm>
            <a:off x="4643438" y="3429000"/>
            <a:ext cx="4000528" cy="300039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200" b="1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İşe Giriş Koşulları</a:t>
            </a:r>
            <a:endParaRPr lang="tr-TR" sz="3200" b="1" dirty="0">
              <a:solidFill>
                <a:schemeClr val="bg2">
                  <a:lumMod val="1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Oval"/>
          <p:cNvSpPr/>
          <p:nvPr/>
        </p:nvSpPr>
        <p:spPr>
          <a:xfrm>
            <a:off x="214282" y="928670"/>
            <a:ext cx="3214710" cy="3143272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rgbClr val="002060"/>
                </a:solidFill>
                <a:latin typeface="Comic Sans MS" pitchFamily="66" charset="0"/>
              </a:rPr>
              <a:t>Mesleğin olumlu ve olumsuz yanları</a:t>
            </a:r>
            <a:endParaRPr lang="tr-TR" sz="24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5" name="4 Oval"/>
          <p:cNvSpPr/>
          <p:nvPr/>
        </p:nvSpPr>
        <p:spPr>
          <a:xfrm>
            <a:off x="4357686" y="714356"/>
            <a:ext cx="3643338" cy="278608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rgbClr val="C00000"/>
                </a:solidFill>
                <a:latin typeface="Comic Sans MS" pitchFamily="66" charset="0"/>
              </a:rPr>
              <a:t>Mesleğe Girmek İçin Aranan Özellikler</a:t>
            </a:r>
            <a:endParaRPr lang="tr-TR" sz="24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6" name="5 Oval"/>
          <p:cNvSpPr/>
          <p:nvPr/>
        </p:nvSpPr>
        <p:spPr>
          <a:xfrm>
            <a:off x="3786182" y="3857628"/>
            <a:ext cx="4572032" cy="278608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Mesleğin Getirdiği Kazanç</a:t>
            </a:r>
            <a:endParaRPr lang="tr-TR" sz="2800" b="1" dirty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Bulut Belirtme Çizgisi"/>
          <p:cNvSpPr/>
          <p:nvPr/>
        </p:nvSpPr>
        <p:spPr>
          <a:xfrm>
            <a:off x="428596" y="785794"/>
            <a:ext cx="8358246" cy="5000660"/>
          </a:xfrm>
          <a:prstGeom prst="cloud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48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Meslek Seçerken </a:t>
            </a:r>
            <a:r>
              <a:rPr lang="tr-TR" sz="48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Dikkat Etmemiz gereken 3 nokta;</a:t>
            </a:r>
            <a:endParaRPr lang="tr-T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uvarlatılmış Dikdörtgen"/>
          <p:cNvSpPr/>
          <p:nvPr/>
        </p:nvSpPr>
        <p:spPr>
          <a:xfrm>
            <a:off x="642910" y="785794"/>
            <a:ext cx="7858180" cy="121444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Clr>
                <a:srgbClr val="FF0000"/>
              </a:buClr>
            </a:pPr>
            <a:r>
              <a:rPr lang="tr-TR" sz="2400" b="1" dirty="0" smtClean="0">
                <a:solidFill>
                  <a:srgbClr val="002060"/>
                </a:solidFill>
                <a:latin typeface="Comic Sans MS" pitchFamily="66" charset="0"/>
              </a:rPr>
              <a:t> 1) Öncelikle </a:t>
            </a:r>
            <a:r>
              <a:rPr lang="tr-TR" sz="2400" b="1" dirty="0" smtClean="0">
                <a:solidFill>
                  <a:srgbClr val="002060"/>
                </a:solidFill>
                <a:latin typeface="Comic Sans MS" pitchFamily="66" charset="0"/>
              </a:rPr>
              <a:t>“kendi </a:t>
            </a:r>
            <a:r>
              <a:rPr lang="tr-TR" sz="2400" b="1" dirty="0" smtClean="0">
                <a:solidFill>
                  <a:srgbClr val="002060"/>
                </a:solidFill>
                <a:latin typeface="Comic Sans MS" pitchFamily="66" charset="0"/>
              </a:rPr>
              <a:t>özelliklerimizi, yeterlilik ve </a:t>
            </a:r>
            <a:r>
              <a:rPr lang="tr-TR" sz="2400" b="1" dirty="0" smtClean="0">
                <a:solidFill>
                  <a:srgbClr val="002060"/>
                </a:solidFill>
                <a:latin typeface="Comic Sans MS" pitchFamily="66" charset="0"/>
              </a:rPr>
              <a:t>sınırlılıklarımızı” </a:t>
            </a:r>
            <a:r>
              <a:rPr lang="tr-TR" sz="2400" b="1" dirty="0" smtClean="0">
                <a:solidFill>
                  <a:srgbClr val="002060"/>
                </a:solidFill>
                <a:latin typeface="Comic Sans MS" pitchFamily="66" charset="0"/>
              </a:rPr>
              <a:t>bilmeliyiz.</a:t>
            </a:r>
          </a:p>
        </p:txBody>
      </p:sp>
      <p:sp>
        <p:nvSpPr>
          <p:cNvPr id="5" name="4 Yuvarlatılmış Dikdörtgen"/>
          <p:cNvSpPr/>
          <p:nvPr/>
        </p:nvSpPr>
        <p:spPr>
          <a:xfrm>
            <a:off x="642910" y="2500306"/>
            <a:ext cx="8001056" cy="114300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Clr>
                <a:srgbClr val="FF0000"/>
              </a:buClr>
            </a:pPr>
            <a:r>
              <a:rPr lang="tr-TR" sz="2800" b="1" dirty="0" smtClean="0">
                <a:latin typeface="Comic Sans MS" pitchFamily="66" charset="0"/>
              </a:rPr>
              <a:t>2) </a:t>
            </a:r>
            <a:r>
              <a:rPr lang="tr-TR" sz="2800" b="1" dirty="0" smtClean="0">
                <a:latin typeface="Comic Sans MS" pitchFamily="66" charset="0"/>
              </a:rPr>
              <a:t>“Mesleklerin özelliklerini” </a:t>
            </a:r>
            <a:r>
              <a:rPr lang="tr-TR" sz="2800" b="1" dirty="0" smtClean="0">
                <a:latin typeface="Comic Sans MS" pitchFamily="66" charset="0"/>
              </a:rPr>
              <a:t>bilmeliyiz</a:t>
            </a:r>
            <a:r>
              <a:rPr lang="tr-TR" sz="2800" dirty="0" smtClean="0">
                <a:latin typeface="Comic Sans MS" pitchFamily="66" charset="0"/>
              </a:rPr>
              <a:t>.</a:t>
            </a:r>
          </a:p>
        </p:txBody>
      </p:sp>
      <p:sp>
        <p:nvSpPr>
          <p:cNvPr id="6" name="5 Yuvarlatılmış Dikdörtgen"/>
          <p:cNvSpPr/>
          <p:nvPr/>
        </p:nvSpPr>
        <p:spPr>
          <a:xfrm>
            <a:off x="428596" y="4286256"/>
            <a:ext cx="8286808" cy="207170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Clr>
                <a:srgbClr val="FF0000"/>
              </a:buClr>
            </a:pPr>
            <a:r>
              <a:rPr lang="tr-T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3) Kendi özelliklerimizi ve mesleğin gerektirdiği özellikleri belirledikten  sonra, bu ikisi arasındaki </a:t>
            </a:r>
            <a:r>
              <a:rPr lang="tr-TR" sz="2800" b="1" dirty="0" smtClean="0">
                <a:solidFill>
                  <a:srgbClr val="C00000"/>
                </a:solidFill>
                <a:latin typeface="Comic Sans MS" pitchFamily="66" charset="0"/>
              </a:rPr>
              <a:t>“uyuma” </a:t>
            </a:r>
            <a:r>
              <a:rPr lang="tr-T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bakarak uygun mesleğe yönelmeliyiz.</a:t>
            </a:r>
            <a:endParaRPr lang="tr-TR" sz="2400" b="1" dirty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" name="6 Aşağı Ok"/>
          <p:cNvSpPr/>
          <p:nvPr/>
        </p:nvSpPr>
        <p:spPr>
          <a:xfrm>
            <a:off x="4214810" y="2071678"/>
            <a:ext cx="500066" cy="428628"/>
          </a:xfrm>
          <a:prstGeom prst="downArrow">
            <a:avLst>
              <a:gd name="adj1" fmla="val 50000"/>
              <a:gd name="adj2" fmla="val 47187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8 Aşağı Ok"/>
          <p:cNvSpPr/>
          <p:nvPr/>
        </p:nvSpPr>
        <p:spPr>
          <a:xfrm>
            <a:off x="4286248" y="3786190"/>
            <a:ext cx="428628" cy="500066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dell\Desktop\MESLEK\images (1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071546"/>
            <a:ext cx="7858180" cy="41434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785794"/>
            <a:ext cx="3857620" cy="631844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AVUKAT</a:t>
            </a:r>
            <a:endParaRPr lang="tr-TR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857620" y="1357298"/>
            <a:ext cx="5000660" cy="500066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tr-TR" sz="2400" dirty="0" smtClean="0">
                <a:solidFill>
                  <a:srgbClr val="FF0000"/>
                </a:solidFill>
                <a:latin typeface="Comic Sans MS" pitchFamily="66" charset="0"/>
              </a:rPr>
              <a:t>Mesleğin Gerektirdiği özellikler;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 smtClean="0">
                <a:latin typeface="Comic Sans MS" pitchFamily="66" charset="0"/>
              </a:rPr>
              <a:t> Akademik ve sözel yetenekleri iyi olan,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 smtClean="0">
                <a:latin typeface="Comic Sans MS" pitchFamily="66" charset="0"/>
              </a:rPr>
              <a:t>Olayları derinlemesine araştırma merakı olanlar,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 smtClean="0">
                <a:latin typeface="Comic Sans MS" pitchFamily="66" charset="0"/>
              </a:rPr>
              <a:t>Akıcı konuşma becerisi olanlar bu mesleği yapabilirler.</a:t>
            </a:r>
          </a:p>
          <a:p>
            <a:pPr>
              <a:buNone/>
            </a:pPr>
            <a:endParaRPr lang="tr-TR" sz="24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tr-TR" sz="2400" dirty="0" smtClean="0">
                <a:latin typeface="Comic Sans MS" pitchFamily="66" charset="0"/>
              </a:rPr>
              <a:t>    </a:t>
            </a:r>
            <a:r>
              <a:rPr lang="tr-TR" sz="2400" dirty="0" smtClean="0">
                <a:solidFill>
                  <a:srgbClr val="FF0000"/>
                </a:solidFill>
                <a:latin typeface="Comic Sans MS" pitchFamily="66" charset="0"/>
              </a:rPr>
              <a:t>Çalışma alanları: </a:t>
            </a:r>
            <a:r>
              <a:rPr lang="tr-TR" sz="2400" dirty="0" smtClean="0">
                <a:latin typeface="Comic Sans MS" pitchFamily="66" charset="0"/>
              </a:rPr>
              <a:t>Adliyeler, barolar, özel hukuk büroları vs.</a:t>
            </a:r>
          </a:p>
          <a:p>
            <a:pPr>
              <a:buFont typeface="Wingdings" pitchFamily="2" charset="2"/>
              <a:buChar char="Ø"/>
            </a:pPr>
            <a:endParaRPr lang="tr-TR" sz="2400" dirty="0">
              <a:latin typeface="Comic Sans MS" pitchFamily="66" charset="0"/>
            </a:endParaRPr>
          </a:p>
        </p:txBody>
      </p:sp>
      <p:pic>
        <p:nvPicPr>
          <p:cNvPr id="2051" name="Picture 3" descr="C:\Users\dell\Desktop\MESLEK\images (3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643050"/>
            <a:ext cx="3143272" cy="43577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4282" y="714356"/>
            <a:ext cx="3857652" cy="428628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DOKTOR</a:t>
            </a:r>
            <a:endParaRPr lang="tr-TR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4098" name="Picture 2" descr="C:\Users\dell\Desktop\MESLEK\images (25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357298"/>
            <a:ext cx="3357586" cy="492922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5 Metin kutusu"/>
          <p:cNvSpPr txBox="1"/>
          <p:nvPr/>
        </p:nvSpPr>
        <p:spPr>
          <a:xfrm>
            <a:off x="4143372" y="1071546"/>
            <a:ext cx="4786346" cy="52864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2400" dirty="0" smtClean="0">
                <a:solidFill>
                  <a:srgbClr val="FF0000"/>
                </a:solidFill>
                <a:latin typeface="Comic Sans MS" pitchFamily="66" charset="0"/>
              </a:rPr>
              <a:t>Mesleğin gerektirdiği özellikler;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>
                <a:latin typeface="Comic Sans MS" pitchFamily="66" charset="0"/>
              </a:rPr>
              <a:t> </a:t>
            </a:r>
            <a:r>
              <a:rPr lang="tr-TR" sz="2400" dirty="0" smtClean="0">
                <a:latin typeface="Comic Sans MS" pitchFamily="66" charset="0"/>
              </a:rPr>
              <a:t>Üst düzey akademik yeteneği olanlar,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>
                <a:latin typeface="Comic Sans MS" pitchFamily="66" charset="0"/>
              </a:rPr>
              <a:t> </a:t>
            </a:r>
            <a:r>
              <a:rPr lang="tr-TR" sz="2400" dirty="0" smtClean="0">
                <a:latin typeface="Comic Sans MS" pitchFamily="66" charset="0"/>
              </a:rPr>
              <a:t>dikkatli, sabırlı, gerektiğinde fedakarlıktan kaçınmayan,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>
                <a:latin typeface="Comic Sans MS" pitchFamily="66" charset="0"/>
              </a:rPr>
              <a:t> </a:t>
            </a:r>
            <a:r>
              <a:rPr lang="tr-TR" sz="2400" dirty="0" smtClean="0">
                <a:latin typeface="Comic Sans MS" pitchFamily="66" charset="0"/>
              </a:rPr>
              <a:t>insanlara yardım etmeyi seven,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>
                <a:latin typeface="Comic Sans MS" pitchFamily="66" charset="0"/>
              </a:rPr>
              <a:t> </a:t>
            </a:r>
            <a:r>
              <a:rPr lang="tr-TR" sz="2400" dirty="0" smtClean="0">
                <a:latin typeface="Comic Sans MS" pitchFamily="66" charset="0"/>
              </a:rPr>
              <a:t>titiz ve düzenli olanlar bu mesleği yapabilirler.</a:t>
            </a:r>
            <a:endParaRPr lang="tr-TR" sz="2400" dirty="0">
              <a:latin typeface="Comic Sans MS" pitchFamily="66" charset="0"/>
            </a:endParaRPr>
          </a:p>
          <a:p>
            <a:r>
              <a:rPr lang="tr-TR" sz="2400" dirty="0" smtClean="0">
                <a:solidFill>
                  <a:srgbClr val="FF0000"/>
                </a:solidFill>
                <a:latin typeface="Comic Sans MS" pitchFamily="66" charset="0"/>
              </a:rPr>
              <a:t>Çalışma alanları: </a:t>
            </a:r>
            <a:r>
              <a:rPr lang="tr-TR" sz="2400" dirty="0" smtClean="0">
                <a:latin typeface="Comic Sans MS" pitchFamily="66" charset="0"/>
              </a:rPr>
              <a:t>Devlet hastaneleri, özel hastaneler, sağlık ocakları, polikliniklerde vs.</a:t>
            </a:r>
          </a:p>
          <a:p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85794"/>
            <a:ext cx="3328982" cy="500066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C00000"/>
                </a:solidFill>
                <a:latin typeface="Comic Sans MS" pitchFamily="66" charset="0"/>
              </a:rPr>
              <a:t>HEMŞİRE</a:t>
            </a:r>
            <a:endParaRPr lang="tr-TR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5122" name="Picture 2" descr="C:\Users\dell\Desktop\MESLEK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71612"/>
            <a:ext cx="3429024" cy="500066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5" name="4 Metin kutusu"/>
          <p:cNvSpPr txBox="1"/>
          <p:nvPr/>
        </p:nvSpPr>
        <p:spPr>
          <a:xfrm>
            <a:off x="4500562" y="1285860"/>
            <a:ext cx="4143404" cy="526297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2400" dirty="0" smtClean="0">
                <a:solidFill>
                  <a:srgbClr val="FF0000"/>
                </a:solidFill>
                <a:latin typeface="Comic Sans MS" pitchFamily="66" charset="0"/>
              </a:rPr>
              <a:t>Mesleğin gerektirdiği özellikler; 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>
                <a:latin typeface="Comic Sans MS" pitchFamily="66" charset="0"/>
              </a:rPr>
              <a:t> </a:t>
            </a:r>
            <a:r>
              <a:rPr lang="tr-TR" sz="2400" dirty="0" smtClean="0">
                <a:latin typeface="Comic Sans MS" pitchFamily="66" charset="0"/>
              </a:rPr>
              <a:t>İnsanlara yardım etmekten hoşlanan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>
                <a:latin typeface="Comic Sans MS" pitchFamily="66" charset="0"/>
              </a:rPr>
              <a:t> </a:t>
            </a:r>
            <a:r>
              <a:rPr lang="tr-TR" sz="2400" dirty="0" smtClean="0">
                <a:latin typeface="Comic Sans MS" pitchFamily="66" charset="0"/>
              </a:rPr>
              <a:t>Şefkatli ve sevecen,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>
                <a:latin typeface="Comic Sans MS" pitchFamily="66" charset="0"/>
              </a:rPr>
              <a:t> </a:t>
            </a:r>
            <a:r>
              <a:rPr lang="tr-TR" sz="2400" dirty="0" smtClean="0">
                <a:latin typeface="Comic Sans MS" pitchFamily="66" charset="0"/>
              </a:rPr>
              <a:t>Sorumluluk duygusu yüksek ve soğukkanlı,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>
                <a:latin typeface="Comic Sans MS" pitchFamily="66" charset="0"/>
              </a:rPr>
              <a:t> </a:t>
            </a:r>
            <a:r>
              <a:rPr lang="tr-TR" sz="2400" dirty="0" smtClean="0">
                <a:latin typeface="Comic Sans MS" pitchFamily="66" charset="0"/>
              </a:rPr>
              <a:t>tertipli ve titiz olan kişiler bu mesleği yapabilirler.</a:t>
            </a:r>
          </a:p>
          <a:p>
            <a:r>
              <a:rPr lang="tr-TR" sz="2400" dirty="0" smtClean="0">
                <a:solidFill>
                  <a:srgbClr val="FF0000"/>
                </a:solidFill>
                <a:latin typeface="Comic Sans MS" pitchFamily="66" charset="0"/>
              </a:rPr>
              <a:t>Çalışma alanları: </a:t>
            </a:r>
            <a:r>
              <a:rPr lang="tr-TR" sz="2400" dirty="0" smtClean="0">
                <a:latin typeface="Comic Sans MS" pitchFamily="66" charset="0"/>
              </a:rPr>
              <a:t>Üniversite hastaneleri, devlet hastaneleri, Özel sağlık kurumlarında, okullarda vs.</a:t>
            </a:r>
            <a:endParaRPr lang="tr-TR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071546"/>
            <a:ext cx="3328982" cy="642942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C00000"/>
                </a:solidFill>
                <a:latin typeface="Comic Sans MS" pitchFamily="66" charset="0"/>
              </a:rPr>
              <a:t>ECZACI</a:t>
            </a:r>
            <a:endParaRPr lang="tr-TR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4" name="3 İçerik Yer Tutucusu"/>
          <p:cNvSpPr txBox="1">
            <a:spLocks noGrp="1"/>
          </p:cNvSpPr>
          <p:nvPr>
            <p:ph idx="1"/>
          </p:nvPr>
        </p:nvSpPr>
        <p:spPr>
          <a:xfrm>
            <a:off x="4143372" y="1071546"/>
            <a:ext cx="4543428" cy="526055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None/>
            </a:pPr>
            <a:r>
              <a:rPr lang="tr-TR" sz="2400" dirty="0" smtClean="0">
                <a:solidFill>
                  <a:srgbClr val="FF0000"/>
                </a:solidFill>
                <a:latin typeface="Comic Sans MS" pitchFamily="66" charset="0"/>
              </a:rPr>
              <a:t>   Mesleğin gerektirdiği özellikler;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 smtClean="0">
                <a:latin typeface="Comic Sans MS" pitchFamily="66" charset="0"/>
              </a:rPr>
              <a:t>Kimya ve biyoloji alanında meraklı ve başarılı olan kişiler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 smtClean="0">
                <a:latin typeface="Comic Sans MS" pitchFamily="66" charset="0"/>
              </a:rPr>
              <a:t>Dikkatli ve düzenli olan kişiler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 smtClean="0">
                <a:latin typeface="Comic Sans MS" pitchFamily="66" charset="0"/>
              </a:rPr>
              <a:t>İlaç ve kimyasal maddelere alerjisi olmayan kişiler bu mesleği yapabilirler.</a:t>
            </a:r>
          </a:p>
          <a:p>
            <a:pPr>
              <a:buNone/>
            </a:pPr>
            <a:r>
              <a:rPr lang="tr-TR" sz="2400" dirty="0" smtClean="0">
                <a:solidFill>
                  <a:srgbClr val="FF0000"/>
                </a:solidFill>
                <a:latin typeface="Comic Sans MS" pitchFamily="66" charset="0"/>
              </a:rPr>
              <a:t>  Çalışma alanları: </a:t>
            </a:r>
            <a:r>
              <a:rPr lang="tr-TR" sz="2400" dirty="0" smtClean="0">
                <a:latin typeface="Comic Sans MS" pitchFamily="66" charset="0"/>
              </a:rPr>
              <a:t>Eczanelerde, laboratuarlarda, ilaç fabrikalarında vs.</a:t>
            </a:r>
          </a:p>
        </p:txBody>
      </p:sp>
      <p:pic>
        <p:nvPicPr>
          <p:cNvPr id="1026" name="Picture 2" descr="C:\Users\dell\Desktop\images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071678"/>
            <a:ext cx="3429024" cy="364333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857232"/>
            <a:ext cx="2900354" cy="560406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MİMAR</a:t>
            </a:r>
            <a:endParaRPr lang="tr-TR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6146" name="Picture 2" descr="C:\Users\dell\Desktop\MESLEK\images (16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785926"/>
            <a:ext cx="3357586" cy="464347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6" name="5 Metin kutusu"/>
          <p:cNvSpPr txBox="1"/>
          <p:nvPr/>
        </p:nvSpPr>
        <p:spPr>
          <a:xfrm>
            <a:off x="4071934" y="1285860"/>
            <a:ext cx="4857784" cy="480131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2400" dirty="0" smtClean="0">
                <a:solidFill>
                  <a:srgbClr val="FF0000"/>
                </a:solidFill>
                <a:latin typeface="Comic Sans MS" pitchFamily="66" charset="0"/>
              </a:rPr>
              <a:t>Mesleğin gerektirdiği özellikler;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>
                <a:latin typeface="Comic Sans MS" pitchFamily="66" charset="0"/>
              </a:rPr>
              <a:t> </a:t>
            </a:r>
            <a:r>
              <a:rPr lang="tr-TR" sz="2400" dirty="0" smtClean="0">
                <a:latin typeface="Comic Sans MS" pitchFamily="66" charset="0"/>
              </a:rPr>
              <a:t>Üst düzey akademik yeteneği olanlar,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>
                <a:latin typeface="Comic Sans MS" pitchFamily="66" charset="0"/>
              </a:rPr>
              <a:t> </a:t>
            </a:r>
            <a:r>
              <a:rPr lang="tr-TR" sz="2400" dirty="0" smtClean="0">
                <a:latin typeface="Comic Sans MS" pitchFamily="66" charset="0"/>
              </a:rPr>
              <a:t>Şekil-uzay İlişkilerinde ve el-göz koordinasyonunda iyi olanlar,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>
                <a:latin typeface="Comic Sans MS" pitchFamily="66" charset="0"/>
              </a:rPr>
              <a:t> </a:t>
            </a:r>
            <a:r>
              <a:rPr lang="tr-TR" sz="2400" dirty="0" smtClean="0">
                <a:latin typeface="Comic Sans MS" pitchFamily="66" charset="0"/>
              </a:rPr>
              <a:t>Yaratıcı ve tasarım yeteneği olanlar bu mesleği yapabilirler.</a:t>
            </a:r>
          </a:p>
          <a:p>
            <a:r>
              <a:rPr lang="tr-TR" sz="2400" dirty="0" smtClean="0">
                <a:solidFill>
                  <a:srgbClr val="FF0000"/>
                </a:solidFill>
                <a:latin typeface="Comic Sans MS" pitchFamily="66" charset="0"/>
              </a:rPr>
              <a:t>Çalışma Alanları: </a:t>
            </a:r>
            <a:r>
              <a:rPr lang="tr-TR" sz="2400" dirty="0" smtClean="0">
                <a:latin typeface="Comic Sans MS" pitchFamily="66" charset="0"/>
              </a:rPr>
              <a:t>Mimarlık büroları, İnşaat firmaları, Belediye gibi kamu kuruluşlarında ve Özel Şirketlerde çalışabilirler.</a:t>
            </a:r>
          </a:p>
          <a:p>
            <a:pPr>
              <a:buFont typeface="Wingdings" pitchFamily="2" charset="2"/>
              <a:buChar char="Ø"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142984"/>
            <a:ext cx="7329510" cy="642942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C00000"/>
                </a:solidFill>
                <a:latin typeface="Comic Sans MS" pitchFamily="66" charset="0"/>
              </a:rPr>
              <a:t>PSİKOLOJİK DANIŞMAN</a:t>
            </a:r>
            <a:endParaRPr lang="tr-TR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12290" name="Picture 2" descr="C:\Users\dell\Desktop\MESLEK\images (2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2428868"/>
            <a:ext cx="3929090" cy="300039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4 Metin kutusu"/>
          <p:cNvSpPr txBox="1"/>
          <p:nvPr/>
        </p:nvSpPr>
        <p:spPr>
          <a:xfrm>
            <a:off x="4714876" y="1785926"/>
            <a:ext cx="4214842" cy="437042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2000" dirty="0" smtClean="0">
                <a:solidFill>
                  <a:srgbClr val="FF0000"/>
                </a:solidFill>
                <a:latin typeface="Comic Sans MS" pitchFamily="66" charset="0"/>
              </a:rPr>
              <a:t>Mesleğin gerektirdiği özellikler;</a:t>
            </a:r>
          </a:p>
          <a:p>
            <a:pPr>
              <a:buFont typeface="Wingdings" pitchFamily="2" charset="2"/>
              <a:buChar char="Ø"/>
            </a:pPr>
            <a:r>
              <a:rPr lang="tr-TR" sz="2000" dirty="0">
                <a:latin typeface="Comic Sans MS" pitchFamily="66" charset="0"/>
              </a:rPr>
              <a:t> </a:t>
            </a:r>
            <a:r>
              <a:rPr lang="tr-TR" sz="2000" dirty="0" smtClean="0">
                <a:latin typeface="Comic Sans MS" pitchFamily="66" charset="0"/>
              </a:rPr>
              <a:t>Sözel ve Sosyal yeteneği gelişmiş,</a:t>
            </a:r>
          </a:p>
          <a:p>
            <a:pPr>
              <a:buFont typeface="Wingdings" pitchFamily="2" charset="2"/>
              <a:buChar char="Ø"/>
            </a:pPr>
            <a:r>
              <a:rPr lang="tr-TR" sz="2000" dirty="0">
                <a:latin typeface="Comic Sans MS" pitchFamily="66" charset="0"/>
              </a:rPr>
              <a:t> </a:t>
            </a:r>
            <a:r>
              <a:rPr lang="tr-TR" sz="2000" dirty="0" smtClean="0">
                <a:latin typeface="Comic Sans MS" pitchFamily="66" charset="0"/>
              </a:rPr>
              <a:t>insan ilişkilerinde iyi olanlar ve iletişim kurma yeteneği iyi olanlar,</a:t>
            </a:r>
          </a:p>
          <a:p>
            <a:pPr>
              <a:buFont typeface="Wingdings" pitchFamily="2" charset="2"/>
              <a:buChar char="Ø"/>
            </a:pPr>
            <a:r>
              <a:rPr lang="tr-TR" sz="2000" dirty="0">
                <a:latin typeface="Comic Sans MS" pitchFamily="66" charset="0"/>
              </a:rPr>
              <a:t> </a:t>
            </a:r>
            <a:r>
              <a:rPr lang="tr-TR" sz="2000" dirty="0" smtClean="0">
                <a:latin typeface="Comic Sans MS" pitchFamily="66" charset="0"/>
              </a:rPr>
              <a:t>İnsanları anlayabilen ve onlara saygı duyabilenler bu mesleği yapabilirler.</a:t>
            </a:r>
          </a:p>
          <a:p>
            <a:r>
              <a:rPr lang="tr-TR" sz="2000" dirty="0" smtClean="0">
                <a:solidFill>
                  <a:srgbClr val="FF0000"/>
                </a:solidFill>
                <a:latin typeface="Comic Sans MS" pitchFamily="66" charset="0"/>
              </a:rPr>
              <a:t>Çalışma alanları:</a:t>
            </a:r>
            <a:r>
              <a:rPr lang="tr-TR" sz="2000" dirty="0" smtClean="0">
                <a:latin typeface="Comic Sans MS" pitchFamily="66" charset="0"/>
              </a:rPr>
              <a:t> Okullarda, hastanelerde, aile danışmanlık merkezlerinde, çocuk esirgeme kurumlarında, adliyelerde vs. birçok yerde çalışabilirler.</a:t>
            </a:r>
          </a:p>
          <a:p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03282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POLİS MEMURU</a:t>
            </a:r>
            <a:endParaRPr lang="tr-TR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7170" name="Picture 2" descr="C:\Users\dell\Desktop\MESLEK\images (3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285860"/>
            <a:ext cx="3343278" cy="32147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71" name="Picture 3" descr="C:\Users\dell\Desktop\MESLEK\images (3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4500570"/>
            <a:ext cx="3357586" cy="21574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5 Metin kutusu"/>
          <p:cNvSpPr txBox="1"/>
          <p:nvPr/>
        </p:nvSpPr>
        <p:spPr>
          <a:xfrm>
            <a:off x="3714744" y="1428736"/>
            <a:ext cx="514353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>
                <a:solidFill>
                  <a:srgbClr val="FF0000"/>
                </a:solidFill>
                <a:latin typeface="Comic Sans MS" pitchFamily="66" charset="0"/>
              </a:rPr>
              <a:t>Mesleğin gerektirdiği özellikler;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>
                <a:latin typeface="Comic Sans MS" pitchFamily="66" charset="0"/>
              </a:rPr>
              <a:t> </a:t>
            </a:r>
            <a:r>
              <a:rPr lang="tr-TR" sz="2400" dirty="0" smtClean="0">
                <a:latin typeface="Comic Sans MS" pitchFamily="66" charset="0"/>
              </a:rPr>
              <a:t>bedenen güçlü ve dayanıklı,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>
                <a:latin typeface="Comic Sans MS" pitchFamily="66" charset="0"/>
              </a:rPr>
              <a:t> </a:t>
            </a:r>
            <a:r>
              <a:rPr lang="tr-TR" sz="2400" dirty="0" smtClean="0">
                <a:latin typeface="Comic Sans MS" pitchFamily="66" charset="0"/>
              </a:rPr>
              <a:t>sorumluluk sahibi ve dikkatli olan,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>
                <a:latin typeface="Comic Sans MS" pitchFamily="66" charset="0"/>
              </a:rPr>
              <a:t> </a:t>
            </a:r>
            <a:r>
              <a:rPr lang="tr-TR" sz="2400" dirty="0" smtClean="0">
                <a:latin typeface="Comic Sans MS" pitchFamily="66" charset="0"/>
              </a:rPr>
              <a:t>insanları anlayabilen ve saygı duyan,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 smtClean="0">
                <a:latin typeface="Comic Sans MS" pitchFamily="66" charset="0"/>
              </a:rPr>
              <a:t> kurallara uyan ve uygulayabilen kişiler bu mesleği yapabilir.</a:t>
            </a:r>
          </a:p>
          <a:p>
            <a:r>
              <a:rPr lang="tr-TR" sz="2400" dirty="0" smtClean="0">
                <a:solidFill>
                  <a:srgbClr val="FF0000"/>
                </a:solidFill>
                <a:latin typeface="Comic Sans MS" pitchFamily="66" charset="0"/>
              </a:rPr>
              <a:t>   Çalışma alanları; </a:t>
            </a:r>
            <a:r>
              <a:rPr lang="tr-TR" sz="2400" dirty="0" smtClean="0">
                <a:latin typeface="Comic Sans MS" pitchFamily="66" charset="0"/>
              </a:rPr>
              <a:t>Emniyet Müdürlükleri, Konsolosluklar,Trafik İstasyonları, Sivil Hizmet vs.</a:t>
            </a:r>
          </a:p>
          <a:p>
            <a:pPr>
              <a:buFont typeface="Wingdings" pitchFamily="2" charset="2"/>
              <a:buChar char="Ø"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rtalama">
  <a:themeElements>
    <a:clrScheme name="Ortalam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rtalam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rtalam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162</TotalTime>
  <Words>528</Words>
  <Application>Microsoft Office PowerPoint</Application>
  <PresentationFormat>Ekran Gösterisi (4:3)</PresentationFormat>
  <Paragraphs>75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17</vt:i4>
      </vt:variant>
    </vt:vector>
  </HeadingPairs>
  <TitlesOfParts>
    <vt:vector size="19" baseType="lpstr">
      <vt:lpstr>Ofis Teması</vt:lpstr>
      <vt:lpstr>Ortalama</vt:lpstr>
      <vt:lpstr>Slayt 1</vt:lpstr>
      <vt:lpstr>Slayt 2</vt:lpstr>
      <vt:lpstr>AVUKAT</vt:lpstr>
      <vt:lpstr>DOKTOR</vt:lpstr>
      <vt:lpstr>HEMŞİRE</vt:lpstr>
      <vt:lpstr>ECZACI</vt:lpstr>
      <vt:lpstr>MİMAR</vt:lpstr>
      <vt:lpstr>PSİKOLOJİK DANIŞMAN</vt:lpstr>
      <vt:lpstr>POLİS MEMURU</vt:lpstr>
      <vt:lpstr>İNŞAAT MÜHENDİSİ</vt:lpstr>
      <vt:lpstr>VETERİNER</vt:lpstr>
      <vt:lpstr>Slayt 12</vt:lpstr>
      <vt:lpstr>Meslekler Hakkında Bilgi Edinirken Nelere Dikkat Etmeliyiz?</vt:lpstr>
      <vt:lpstr>Slayt 14</vt:lpstr>
      <vt:lpstr>Slayt 15</vt:lpstr>
      <vt:lpstr>Slayt 16</vt:lpstr>
      <vt:lpstr>Slayt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dell</dc:creator>
  <cp:lastModifiedBy>dell</cp:lastModifiedBy>
  <cp:revision>26</cp:revision>
  <dcterms:created xsi:type="dcterms:W3CDTF">2014-03-12T19:01:49Z</dcterms:created>
  <dcterms:modified xsi:type="dcterms:W3CDTF">2014-03-15T19:59:46Z</dcterms:modified>
</cp:coreProperties>
</file>