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1" r:id="rId3"/>
    <p:sldId id="260" r:id="rId4"/>
    <p:sldId id="257" r:id="rId5"/>
    <p:sldId id="262" r:id="rId6"/>
    <p:sldId id="258" r:id="rId7"/>
    <p:sldId id="259" r:id="rId8"/>
    <p:sldId id="263" r:id="rId9"/>
    <p:sldId id="264" r:id="rId10"/>
    <p:sldId id="265" r:id="rId11"/>
    <p:sldId id="266" r:id="rId12"/>
    <p:sldId id="276" r:id="rId13"/>
    <p:sldId id="277" r:id="rId14"/>
    <p:sldId id="278" r:id="rId15"/>
    <p:sldId id="279" r:id="rId16"/>
    <p:sldId id="267" r:id="rId17"/>
    <p:sldId id="281" r:id="rId18"/>
    <p:sldId id="268" r:id="rId19"/>
    <p:sldId id="282" r:id="rId20"/>
    <p:sldId id="280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0B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38" autoAdjust="0"/>
    <p:restoredTop sz="94660"/>
  </p:normalViewPr>
  <p:slideViewPr>
    <p:cSldViewPr>
      <p:cViewPr varScale="1">
        <p:scale>
          <a:sx n="100" d="100"/>
          <a:sy n="100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7E0D578-28CB-4A9D-9F04-F5C0F9989AE2}" type="datetimeFigureOut">
              <a:rPr lang="tr-TR" smtClean="0"/>
              <a:pPr/>
              <a:t>10.11.2015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FA672AE-5455-4DDE-8852-43EAE1197CA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0D578-28CB-4A9D-9F04-F5C0F9989AE2}" type="datetimeFigureOut">
              <a:rPr lang="tr-TR" smtClean="0"/>
              <a:pPr/>
              <a:t>10.11.2015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672AE-5455-4DDE-8852-43EAE1197CA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0D578-28CB-4A9D-9F04-F5C0F9989AE2}" type="datetimeFigureOut">
              <a:rPr lang="tr-TR" smtClean="0"/>
              <a:pPr/>
              <a:t>10.11.2015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672AE-5455-4DDE-8852-43EAE1197CA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0D578-28CB-4A9D-9F04-F5C0F9989AE2}" type="datetimeFigureOut">
              <a:rPr lang="tr-TR" smtClean="0"/>
              <a:pPr/>
              <a:t>10.11.2015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672AE-5455-4DDE-8852-43EAE1197CA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0D578-28CB-4A9D-9F04-F5C0F9989AE2}" type="datetimeFigureOut">
              <a:rPr lang="tr-TR" smtClean="0"/>
              <a:pPr/>
              <a:t>10.11.2015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672AE-5455-4DDE-8852-43EAE1197CA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0D578-28CB-4A9D-9F04-F5C0F9989AE2}" type="datetimeFigureOut">
              <a:rPr lang="tr-TR" smtClean="0"/>
              <a:pPr/>
              <a:t>10.11.2015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672AE-5455-4DDE-8852-43EAE1197CA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0D578-28CB-4A9D-9F04-F5C0F9989AE2}" type="datetimeFigureOut">
              <a:rPr lang="tr-TR" smtClean="0"/>
              <a:pPr/>
              <a:t>10.11.2015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672AE-5455-4DDE-8852-43EAE1197CA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0D578-28CB-4A9D-9F04-F5C0F9989AE2}" type="datetimeFigureOut">
              <a:rPr lang="tr-TR" smtClean="0"/>
              <a:pPr/>
              <a:t>10.11.2015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672AE-5455-4DDE-8852-43EAE1197CA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0D578-28CB-4A9D-9F04-F5C0F9989AE2}" type="datetimeFigureOut">
              <a:rPr lang="tr-TR" smtClean="0"/>
              <a:pPr/>
              <a:t>10.11.2015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672AE-5455-4DDE-8852-43EAE1197CA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7E0D578-28CB-4A9D-9F04-F5C0F9989AE2}" type="datetimeFigureOut">
              <a:rPr lang="tr-TR" smtClean="0"/>
              <a:pPr/>
              <a:t>10.11.2015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672AE-5455-4DDE-8852-43EAE1197CA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E0D578-28CB-4A9D-9F04-F5C0F9989AE2}" type="datetimeFigureOut">
              <a:rPr lang="tr-TR" smtClean="0"/>
              <a:pPr/>
              <a:t>10.11.2015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FA672AE-5455-4DDE-8852-43EAE1197CA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7E0D578-28CB-4A9D-9F04-F5C0F9989AE2}" type="datetimeFigureOut">
              <a:rPr lang="tr-TR" smtClean="0"/>
              <a:pPr/>
              <a:t>10.11.2015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FA672AE-5455-4DDE-8852-43EAE1197CA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yesilay.org/modules.php?name=Coppermine&amp;file=displayimage&amp;album=lastalb&amp;cat=&amp;pos=0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hyperlink" Target="http://www.yesilay.org/modules.php?name=Coppermine&amp;file=displayimage&amp;album=random&amp;cat=&amp;pos=-17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99792" cy="2204864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204864"/>
            <a:ext cx="3781425" cy="4653136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67200"/>
            <a:ext cx="2699792" cy="25908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7" name="Picture 7" descr="sigara kurukaf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980728"/>
            <a:ext cx="1907704" cy="1728192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04864"/>
            <a:ext cx="2699792" cy="209932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3068960"/>
            <a:ext cx="2699792" cy="378904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695128" y="260648"/>
            <a:ext cx="7448872" cy="18002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tr-TR" sz="3000" b="1" u="sng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ZARARLI ALIŞKANLIKLAR</a:t>
            </a:r>
            <a:br>
              <a:rPr lang="tr-TR" sz="3000" b="1" u="sng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tr-TR" sz="3000" b="1" u="sng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ve </a:t>
            </a:r>
            <a:br>
              <a:rPr lang="tr-TR" sz="3000" b="1" u="sng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tr-TR" sz="3000" b="1" u="sng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MADDE BAĞIMLILIĞI</a:t>
            </a:r>
            <a:endParaRPr lang="tr-TR" sz="3000" b="1" u="sng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9 Alt Başlık"/>
          <p:cNvSpPr>
            <a:spLocks noGrp="1"/>
          </p:cNvSpPr>
          <p:nvPr>
            <p:ph type="subTitle" idx="1"/>
          </p:nvPr>
        </p:nvSpPr>
        <p:spPr>
          <a:xfrm>
            <a:off x="5183560" y="6135688"/>
            <a:ext cx="3960440" cy="72231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tr-TR" sz="18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Yumaklıcerit Ortaokulu</a:t>
            </a:r>
          </a:p>
          <a:p>
            <a:pPr>
              <a:spcBef>
                <a:spcPts val="0"/>
              </a:spcBef>
            </a:pPr>
            <a:r>
              <a:rPr lang="tr-TR" sz="18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Rehberlik </a:t>
            </a:r>
            <a:r>
              <a:rPr lang="tr-TR" sz="18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Servisi</a:t>
            </a:r>
          </a:p>
          <a:p>
            <a:pPr>
              <a:spcBef>
                <a:spcPts val="0"/>
              </a:spcBef>
            </a:pPr>
            <a:r>
              <a:rPr lang="tr-TR" sz="18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AYŞEGÜL ATA</a:t>
            </a:r>
            <a:endParaRPr lang="tr-TR" sz="18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 b="57350"/>
          <a:stretch>
            <a:fillRect/>
          </a:stretch>
        </p:blipFill>
        <p:spPr bwMode="auto">
          <a:xfrm>
            <a:off x="0" y="0"/>
            <a:ext cx="9144000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sigara1"/>
          <p:cNvPicPr>
            <a:picLocks noChangeAspect="1" noChangeArrowheads="1"/>
          </p:cNvPicPr>
          <p:nvPr/>
        </p:nvPicPr>
        <p:blipFill>
          <a:blip r:embed="rId3" cstate="print"/>
          <a:srcRect r="50000"/>
          <a:stretch>
            <a:fillRect/>
          </a:stretch>
        </p:blipFill>
        <p:spPr bwMode="auto">
          <a:xfrm>
            <a:off x="4499992" y="2924944"/>
            <a:ext cx="4644008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sigara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50929"/>
          <a:stretch>
            <a:fillRect/>
          </a:stretch>
        </p:blipFill>
        <p:spPr bwMode="auto">
          <a:xfrm>
            <a:off x="0" y="2924944"/>
            <a:ext cx="4499992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sz="half" idx="1"/>
          </p:nvPr>
        </p:nvSpPr>
        <p:spPr>
          <a:xfrm>
            <a:off x="827584" y="4207376"/>
            <a:ext cx="7560840" cy="24619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tr-TR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Sigara, dünyada her yıl </a:t>
            </a:r>
            <a:r>
              <a:rPr lang="tr-TR" sz="28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4 milyon </a:t>
            </a:r>
            <a:r>
              <a:rPr lang="tr-TR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kişinin,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tr-TR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günde </a:t>
            </a:r>
            <a:r>
              <a:rPr lang="tr-TR" sz="28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11 bin</a:t>
            </a:r>
            <a:r>
              <a:rPr lang="tr-TR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kişinin,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tr-TR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her 8 saniyede </a:t>
            </a:r>
            <a:r>
              <a:rPr lang="tr-TR" sz="28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1 kişinin</a:t>
            </a:r>
            <a:r>
              <a:rPr lang="tr-TR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tr-TR" sz="2800" b="1" dirty="0" smtClean="0">
                <a:solidFill>
                  <a:srgbClr val="FF0000"/>
                </a:solidFill>
                <a:latin typeface="Comic Sans MS" pitchFamily="66" charset="0"/>
              </a:rPr>
              <a:t>ölümünden </a:t>
            </a:r>
            <a:r>
              <a:rPr lang="tr-TR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sorumludur </a:t>
            </a:r>
            <a:r>
              <a:rPr lang="tr-T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!</a:t>
            </a:r>
            <a:endParaRPr lang="tr-TR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843808" y="260648"/>
          <a:ext cx="3404295" cy="3600400"/>
        </p:xfrm>
        <a:graphic>
          <a:graphicData uri="http://schemas.openxmlformats.org/presentationml/2006/ole">
            <p:oleObj spid="_x0000_s3074" name="Klip" r:id="rId3" imgW="1496880" imgH="1830600" progId="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827584" y="2060848"/>
          <a:ext cx="1465263" cy="1524000"/>
        </p:xfrm>
        <a:graphic>
          <a:graphicData uri="http://schemas.openxmlformats.org/presentationml/2006/ole">
            <p:oleObj spid="_x0000_s3075" name="Klip" r:id="rId4" imgW="1490400" imgH="1490760" progId="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6876256" y="2060848"/>
          <a:ext cx="1465263" cy="1524000"/>
        </p:xfrm>
        <a:graphic>
          <a:graphicData uri="http://schemas.openxmlformats.org/presentationml/2006/ole">
            <p:oleObj spid="_x0000_s3077" name="Klip" r:id="rId5" imgW="1490400" imgH="14907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457200" y="1481328"/>
            <a:ext cx="5626968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tr-TR" dirty="0" smtClean="0">
                <a:latin typeface="Comic Sans MS" pitchFamily="66" charset="0"/>
              </a:rPr>
              <a:t>Alkol dünyadaki en eski ve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dirty="0" smtClean="0">
                <a:latin typeface="Comic Sans MS" pitchFamily="66" charset="0"/>
              </a:rPr>
              <a:t>	en geniş şekilde kullanılan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dirty="0" smtClean="0">
                <a:latin typeface="Comic Sans MS" pitchFamily="66" charset="0"/>
              </a:rPr>
              <a:t>	uyuşturucu türüdür. 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latin typeface="Comic Sans MS" pitchFamily="66" charset="0"/>
              </a:rPr>
              <a:t>Alkol çok yaygın olarak kullanılan yasal bir maddedir. Bağımlılık yapıcı etkisi yüksektir. Ancak alkol yasal bir madde olduğu için insanlar bu maddeyi kullanmaktan genelde çekinmemektedir.</a:t>
            </a:r>
          </a:p>
          <a:p>
            <a:endParaRPr lang="tr-TR" dirty="0"/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143000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ALKOL</a:t>
            </a:r>
            <a:endParaRPr lang="tr-T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" name="Picture 8" descr="npo0002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836712"/>
            <a:ext cx="3275856" cy="51125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3240360"/>
          </a:xfrm>
        </p:spPr>
        <p:txBody>
          <a:bodyPr>
            <a:normAutofit/>
          </a:bodyPr>
          <a:lstStyle/>
          <a:p>
            <a:pPr algn="l" eaLnBrk="1" hangingPunct="1">
              <a:buFont typeface="Wingdings" pitchFamily="2" charset="2"/>
              <a:buNone/>
            </a:pPr>
            <a:r>
              <a:rPr lang="tr-TR" sz="3600" b="1" dirty="0" smtClean="0">
                <a:solidFill>
                  <a:srgbClr val="401B83"/>
                </a:solidFill>
                <a:latin typeface="Comic Sans MS" pitchFamily="66" charset="0"/>
              </a:rPr>
              <a:t>İnsanlar Neden İçiyorlar?</a:t>
            </a:r>
            <a:r>
              <a:rPr lang="tr-TR" sz="3600" dirty="0" smtClean="0">
                <a:solidFill>
                  <a:srgbClr val="401B83"/>
                </a:solidFill>
                <a:latin typeface="Comic Sans MS" pitchFamily="66" charset="0"/>
              </a:rPr>
              <a:t> </a:t>
            </a:r>
            <a:endParaRPr lang="tr-TR" sz="3200" dirty="0" smtClean="0">
              <a:solidFill>
                <a:srgbClr val="A8286B"/>
              </a:solidFill>
              <a:latin typeface="Arial" charset="0"/>
            </a:endParaRP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800" dirty="0" smtClean="0">
                <a:solidFill>
                  <a:srgbClr val="A8286B"/>
                </a:solidFill>
                <a:latin typeface="Arial" charset="0"/>
              </a:rPr>
              <a:t>Zevk almak 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800" dirty="0" smtClean="0">
                <a:solidFill>
                  <a:srgbClr val="A8286B"/>
                </a:solidFill>
                <a:latin typeface="Arial" charset="0"/>
              </a:rPr>
              <a:t>Duygu durumlarını düzeltmek 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800" dirty="0" smtClean="0">
                <a:solidFill>
                  <a:srgbClr val="A8286B"/>
                </a:solidFill>
                <a:latin typeface="Arial" charset="0"/>
              </a:rPr>
              <a:t>Stresle başa çıkmak 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800" dirty="0" smtClean="0">
                <a:solidFill>
                  <a:srgbClr val="A8286B"/>
                </a:solidFill>
                <a:latin typeface="Arial" charset="0"/>
              </a:rPr>
              <a:t>Alkol içme arzusu</a:t>
            </a:r>
          </a:p>
          <a:p>
            <a:pPr algn="l" eaLnBrk="1" hangingPunct="1"/>
            <a:endParaRPr lang="tr-TR" sz="2800" dirty="0" smtClean="0">
              <a:solidFill>
                <a:srgbClr val="A8286B"/>
              </a:solidFill>
              <a:latin typeface="Arial" charset="0"/>
            </a:endParaRPr>
          </a:p>
        </p:txBody>
      </p:sp>
      <p:pic>
        <p:nvPicPr>
          <p:cNvPr id="8" name="Picture 6" descr="drunks-largeWEB-fu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140968"/>
            <a:ext cx="4427984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tr-TR" sz="2800" dirty="0" smtClean="0">
                <a:latin typeface="Arial" charset="0"/>
              </a:rPr>
              <a:t>Kan dolaşım düzenini bozar. 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tr-TR" sz="2800" dirty="0" smtClean="0">
                <a:latin typeface="Arial" charset="0"/>
              </a:rPr>
              <a:t>Karaciğer hücrelerinde yağlanma meydana gelir, siroz hastalığına sebep olur.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tr-TR" sz="2800" dirty="0" smtClean="0">
                <a:latin typeface="Arial" charset="0"/>
              </a:rPr>
              <a:t>Böbrek iltihabına, idrarda şeker oluşmasına yol açar.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tr-TR" sz="2800" dirty="0" smtClean="0">
                <a:latin typeface="Arial" charset="0"/>
              </a:rPr>
              <a:t>Mideyi bozar, ağrı yapar, gastrit ve ülsere sebep olur.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tr-TR" sz="2800" dirty="0" smtClean="0">
                <a:latin typeface="Arial" charset="0"/>
              </a:rPr>
              <a:t>Bağırsak çalışma düzeni bozulur.</a:t>
            </a:r>
          </a:p>
          <a:p>
            <a:endParaRPr lang="tr-TR" dirty="0"/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Alkolün Sağlığa Etkileri</a:t>
            </a:r>
            <a:endParaRPr lang="tr-T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Picture 6" descr="alk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32656"/>
            <a:ext cx="1744886" cy="125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0" y="692696"/>
            <a:ext cx="5436096" cy="4525963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tr-TR" sz="2800" dirty="0" smtClean="0">
                <a:latin typeface="Arial" charset="0"/>
              </a:rPr>
              <a:t>İnsan,irade ve dengesini </a:t>
            </a:r>
          </a:p>
          <a:p>
            <a:pPr>
              <a:buClr>
                <a:srgbClr val="FF0000"/>
              </a:buClr>
              <a:buNone/>
            </a:pPr>
            <a:r>
              <a:rPr lang="tr-TR" sz="2800" dirty="0" smtClean="0">
                <a:latin typeface="Arial" charset="0"/>
              </a:rPr>
              <a:t>kaybeder.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tr-TR" sz="2800" dirty="0" smtClean="0">
              <a:latin typeface="Arial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tr-TR" sz="2800" dirty="0" smtClean="0">
                <a:latin typeface="Arial" charset="0"/>
              </a:rPr>
              <a:t>Beyni uyuşturur, yürümekte</a:t>
            </a:r>
          </a:p>
          <a:p>
            <a:pPr>
              <a:buClr>
                <a:srgbClr val="FF0000"/>
              </a:buClr>
              <a:buNone/>
            </a:pPr>
            <a:r>
              <a:rPr lang="tr-TR" sz="2800" dirty="0" smtClean="0">
                <a:latin typeface="Arial" charset="0"/>
              </a:rPr>
              <a:t>zorluk çekilir, kol ve bacak </a:t>
            </a:r>
          </a:p>
          <a:p>
            <a:pPr>
              <a:buClr>
                <a:srgbClr val="FF0000"/>
              </a:buClr>
              <a:buNone/>
            </a:pPr>
            <a:r>
              <a:rPr lang="tr-TR" sz="2800" dirty="0" smtClean="0">
                <a:latin typeface="Arial" charset="0"/>
              </a:rPr>
              <a:t>çekilmelerine, yüz ifadesinde</a:t>
            </a:r>
          </a:p>
          <a:p>
            <a:pPr>
              <a:buClr>
                <a:srgbClr val="FF0000"/>
              </a:buClr>
              <a:buNone/>
            </a:pPr>
            <a:r>
              <a:rPr lang="tr-TR" sz="2800" dirty="0" smtClean="0">
                <a:latin typeface="Arial" charset="0"/>
              </a:rPr>
              <a:t>bozukluklara sebebiyet verir.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tr-TR" sz="2800" dirty="0" smtClean="0">
              <a:latin typeface="Arial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tr-TR" sz="2800" dirty="0" smtClean="0">
                <a:latin typeface="Arial" charset="0"/>
              </a:rPr>
              <a:t>Heyecan, telaş, korku, sinir </a:t>
            </a:r>
          </a:p>
          <a:p>
            <a:pPr>
              <a:buClr>
                <a:srgbClr val="FF0000"/>
              </a:buClr>
              <a:buNone/>
            </a:pPr>
            <a:r>
              <a:rPr lang="tr-TR" sz="2800" dirty="0" smtClean="0">
                <a:latin typeface="Arial" charset="0"/>
              </a:rPr>
              <a:t>buhranları ve kıskançlık, çeşitli ruhsal</a:t>
            </a:r>
          </a:p>
          <a:p>
            <a:pPr>
              <a:buClr>
                <a:srgbClr val="FF0000"/>
              </a:buClr>
              <a:buNone/>
            </a:pPr>
            <a:r>
              <a:rPr lang="tr-TR" sz="2800" dirty="0" smtClean="0">
                <a:latin typeface="Arial" charset="0"/>
              </a:rPr>
              <a:t>bozukluklara yol açar.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tr-TR" sz="2800" dirty="0" smtClean="0">
              <a:latin typeface="Arial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tr-TR" sz="2800" dirty="0" smtClean="0">
                <a:latin typeface="Arial" charset="0"/>
              </a:rPr>
              <a:t>El titremeleri, tikler, felçler ortaya çıkar.</a:t>
            </a:r>
            <a:r>
              <a:rPr lang="tr-TR" sz="3200" dirty="0" smtClean="0">
                <a:latin typeface="Arial" charset="0"/>
              </a:rPr>
              <a:t> </a:t>
            </a:r>
          </a:p>
          <a:p>
            <a:endParaRPr lang="tr-TR" dirty="0"/>
          </a:p>
        </p:txBody>
      </p:sp>
      <p:pic>
        <p:nvPicPr>
          <p:cNvPr id="7" name="Picture 6" descr="sarhos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7650" y="0"/>
            <a:ext cx="3816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251520" y="1340768"/>
            <a:ext cx="8424936" cy="4525963"/>
          </a:xfrm>
        </p:spPr>
        <p:txBody>
          <a:bodyPr/>
          <a:lstStyle/>
          <a:p>
            <a:pPr>
              <a:buNone/>
            </a:pPr>
            <a:r>
              <a:rPr lang="tr-TR" b="1" u="sng" dirty="0" smtClean="0">
                <a:solidFill>
                  <a:srgbClr val="FF0000"/>
                </a:solidFill>
                <a:latin typeface="Comic Sans MS" pitchFamily="66" charset="0"/>
              </a:rPr>
              <a:t>ESRAR:</a:t>
            </a:r>
          </a:p>
          <a:p>
            <a:pPr>
              <a:buNone/>
            </a:pPr>
            <a:r>
              <a:rPr lang="tr-TR" dirty="0" smtClean="0">
                <a:latin typeface="Comic Sans MS" pitchFamily="66" charset="0"/>
              </a:rPr>
              <a:t>Yasadışı maddeler arasında sıklıkla kullanılan madde esrardır.   </a:t>
            </a:r>
          </a:p>
          <a:p>
            <a:pPr>
              <a:buNone/>
            </a:pPr>
            <a:endParaRPr lang="tr-TR" dirty="0" smtClean="0">
              <a:latin typeface="Comic Sans MS" pitchFamily="66" charset="0"/>
            </a:endParaRPr>
          </a:p>
          <a:p>
            <a:pPr>
              <a:buNone/>
            </a:pPr>
            <a:endParaRPr lang="tr-TR" dirty="0" smtClean="0">
              <a:latin typeface="Comic Sans MS" pitchFamily="66" charset="0"/>
            </a:endParaRPr>
          </a:p>
          <a:p>
            <a:pPr>
              <a:buNone/>
            </a:pPr>
            <a:r>
              <a:rPr lang="tr-TR" dirty="0" smtClean="0">
                <a:latin typeface="Comic Sans MS" pitchFamily="66" charset="0"/>
              </a:rPr>
              <a:t>						Kullanıcılar arasında </a:t>
            </a:r>
          </a:p>
          <a:p>
            <a:pPr>
              <a:buNone/>
            </a:pPr>
            <a:r>
              <a:rPr lang="tr-TR" dirty="0" smtClean="0">
                <a:latin typeface="Comic Sans MS" pitchFamily="66" charset="0"/>
              </a:rPr>
              <a:t>						“</a:t>
            </a:r>
            <a:r>
              <a:rPr lang="tr-TR" u="sng" dirty="0" smtClean="0">
                <a:latin typeface="Comic Sans MS" pitchFamily="66" charset="0"/>
              </a:rPr>
              <a:t>ot</a:t>
            </a:r>
            <a:r>
              <a:rPr lang="tr-TR" dirty="0" smtClean="0">
                <a:latin typeface="Comic Sans MS" pitchFamily="66" charset="0"/>
              </a:rPr>
              <a:t>” ya da “</a:t>
            </a:r>
            <a:r>
              <a:rPr lang="tr-TR" u="sng" dirty="0" smtClean="0">
                <a:latin typeface="Comic Sans MS" pitchFamily="66" charset="0"/>
              </a:rPr>
              <a:t>marihuana</a:t>
            </a:r>
            <a:r>
              <a:rPr lang="tr-TR" dirty="0" smtClean="0">
                <a:latin typeface="Comic Sans MS" pitchFamily="66" charset="0"/>
              </a:rPr>
              <a:t>”</a:t>
            </a:r>
          </a:p>
          <a:p>
            <a:pPr>
              <a:buNone/>
            </a:pPr>
            <a:r>
              <a:rPr lang="tr-TR" dirty="0" smtClean="0">
                <a:latin typeface="Comic Sans MS" pitchFamily="66" charset="0"/>
              </a:rPr>
              <a:t>						adı ile anılır.</a:t>
            </a:r>
          </a:p>
          <a:p>
            <a:pPr>
              <a:buNone/>
            </a:pPr>
            <a:endParaRPr lang="tr-TR" u="sng" dirty="0"/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UYUŞTURUCU</a:t>
            </a:r>
            <a:endParaRPr lang="tr-T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6 Resim" descr="esrar-madde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08920"/>
            <a:ext cx="4860032" cy="414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355976" y="980728"/>
            <a:ext cx="4330824" cy="4752528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Comic Sans MS" pitchFamily="66" charset="0"/>
              </a:rPr>
              <a:t>Esrar </a:t>
            </a:r>
            <a:r>
              <a:rPr lang="tr-TR" dirty="0" err="1" smtClean="0">
                <a:latin typeface="Comic Sans MS" pitchFamily="66" charset="0"/>
              </a:rPr>
              <a:t>hint</a:t>
            </a:r>
            <a:r>
              <a:rPr lang="tr-TR" dirty="0" smtClean="0">
                <a:latin typeface="Comic Sans MS" pitchFamily="66" charset="0"/>
              </a:rPr>
              <a:t> kenevirinden elde edilir. Kurutulmuş ve parçalanmış yaprakları, tohumları, toz halinde veya kahverengi, preslenmiş kalıplar halinde satılır. - 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Sigara gibi sarılarak ve tütüne karıştırılarak içilir.</a:t>
            </a:r>
          </a:p>
          <a:p>
            <a:endParaRPr lang="tr-TR" dirty="0"/>
          </a:p>
        </p:txBody>
      </p:sp>
      <p:pic>
        <p:nvPicPr>
          <p:cNvPr id="4" name="3 Resim" descr="minibusun-yedek-lastiginden-esrar-cikti_haber_2196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83968" cy="3356992"/>
          </a:xfrm>
          <a:prstGeom prst="rect">
            <a:avLst/>
          </a:prstGeom>
        </p:spPr>
      </p:pic>
      <p:pic>
        <p:nvPicPr>
          <p:cNvPr id="5" name="4 Resim" descr="sigara_uyusturucu_esr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12976"/>
            <a:ext cx="4283968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r-TR" b="1" u="sng" dirty="0" smtClean="0">
                <a:solidFill>
                  <a:srgbClr val="FF0000"/>
                </a:solidFill>
                <a:latin typeface="Comic Sans MS" pitchFamily="66" charset="0"/>
              </a:rPr>
              <a:t>ECSTASY:</a:t>
            </a:r>
          </a:p>
          <a:p>
            <a:pPr>
              <a:buNone/>
            </a:pPr>
            <a:r>
              <a:rPr lang="tr-TR" dirty="0" err="1" smtClean="0">
                <a:latin typeface="Comic Sans MS" pitchFamily="66" charset="0"/>
              </a:rPr>
              <a:t>Ecstasy</a:t>
            </a:r>
            <a:r>
              <a:rPr lang="tr-TR" dirty="0" smtClean="0">
                <a:latin typeface="Comic Sans MS" pitchFamily="66" charset="0"/>
              </a:rPr>
              <a:t> kullanımı özellikle gençler arasında giderek artmaktadır.</a:t>
            </a:r>
          </a:p>
        </p:txBody>
      </p:sp>
      <p:pic>
        <p:nvPicPr>
          <p:cNvPr id="4" name="3 Resim" descr="ecstasy__pills_1291103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36912"/>
            <a:ext cx="8136904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4294967295"/>
          </p:nvPr>
        </p:nvSpPr>
        <p:spPr>
          <a:xfrm>
            <a:off x="179512" y="1484784"/>
            <a:ext cx="5040560" cy="4525962"/>
          </a:xfrm>
        </p:spPr>
        <p:txBody>
          <a:bodyPr/>
          <a:lstStyle/>
          <a:p>
            <a:pPr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tr-TR" dirty="0" smtClean="0">
                <a:latin typeface="Comic Sans MS" pitchFamily="66" charset="0"/>
              </a:rPr>
              <a:t>Genellikle tablet ve</a:t>
            </a:r>
          </a:p>
          <a:p>
            <a:pPr>
              <a:buClr>
                <a:srgbClr val="FF0000"/>
              </a:buClr>
              <a:buSzPct val="80000"/>
              <a:buNone/>
            </a:pPr>
            <a:r>
              <a:rPr lang="tr-TR" dirty="0" smtClean="0">
                <a:latin typeface="Comic Sans MS" pitchFamily="66" charset="0"/>
              </a:rPr>
              <a:t> kapsül şeklinde satılır.</a:t>
            </a:r>
          </a:p>
          <a:p>
            <a:pPr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tr-TR" dirty="0" smtClean="0">
                <a:latin typeface="Comic Sans MS" pitchFamily="66" charset="0"/>
              </a:rPr>
              <a:t>Beyaz, kahverengi, </a:t>
            </a:r>
          </a:p>
          <a:p>
            <a:pPr>
              <a:buClr>
                <a:srgbClr val="FF0000"/>
              </a:buClr>
              <a:buSzPct val="80000"/>
              <a:buNone/>
            </a:pPr>
            <a:r>
              <a:rPr lang="tr-TR" dirty="0" smtClean="0">
                <a:latin typeface="Comic Sans MS" pitchFamily="66" charset="0"/>
              </a:rPr>
              <a:t>pembe ya da sarı tabletler</a:t>
            </a:r>
          </a:p>
          <a:p>
            <a:pPr>
              <a:buClr>
                <a:srgbClr val="FF0000"/>
              </a:buClr>
              <a:buSzPct val="80000"/>
              <a:buNone/>
            </a:pPr>
            <a:r>
              <a:rPr lang="tr-TR" dirty="0" smtClean="0">
                <a:latin typeface="Comic Sans MS" pitchFamily="66" charset="0"/>
              </a:rPr>
              <a:t>ya da kapsüllerdir. </a:t>
            </a:r>
          </a:p>
          <a:p>
            <a:pPr>
              <a:buClr>
                <a:srgbClr val="FF0000"/>
              </a:buClr>
              <a:buSzPct val="80000"/>
              <a:buNone/>
            </a:pPr>
            <a:r>
              <a:rPr lang="tr-TR" dirty="0" smtClean="0">
                <a:latin typeface="Comic Sans MS" pitchFamily="66" charset="0"/>
              </a:rPr>
              <a:t>Bazılarının üstünde kuş, kalp </a:t>
            </a:r>
          </a:p>
          <a:p>
            <a:pPr>
              <a:buClr>
                <a:srgbClr val="FF0000"/>
              </a:buClr>
              <a:buSzPct val="80000"/>
              <a:buNone/>
            </a:pPr>
            <a:r>
              <a:rPr lang="tr-TR" dirty="0" smtClean="0">
                <a:latin typeface="Comic Sans MS" pitchFamily="66" charset="0"/>
              </a:rPr>
              <a:t>gibi resimler vardır.</a:t>
            </a:r>
            <a:endParaRPr lang="tr-TR" dirty="0"/>
          </a:p>
        </p:txBody>
      </p:sp>
      <p:pic>
        <p:nvPicPr>
          <p:cNvPr id="4" name="3 Resim" descr="Ecstasy_mono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908720"/>
            <a:ext cx="3995936" cy="5528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3920480" cy="965969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Comic Sans MS" pitchFamily="66" charset="0"/>
              </a:rPr>
              <a:t>BAĞIMLILIK?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4174232" cy="360040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</a:pPr>
            <a:r>
              <a:rPr lang="tr-TR" sz="2800" b="1" dirty="0" smtClean="0">
                <a:solidFill>
                  <a:srgbClr val="FF0000"/>
                </a:solidFill>
                <a:latin typeface="Comic Sans MS" pitchFamily="66" charset="0"/>
              </a:rPr>
              <a:t>Bağımlılık kişinin kullandığı madde üstünde </a:t>
            </a:r>
            <a:r>
              <a:rPr lang="tr-TR" sz="2800" b="1" u="sng" dirty="0" smtClean="0">
                <a:solidFill>
                  <a:srgbClr val="FF0000"/>
                </a:solidFill>
                <a:latin typeface="Comic Sans MS" pitchFamily="66" charset="0"/>
              </a:rPr>
              <a:t>kontrolünü kaybetmesi</a:t>
            </a:r>
            <a:r>
              <a:rPr lang="tr-TR" sz="2800" b="1" dirty="0" smtClean="0">
                <a:solidFill>
                  <a:srgbClr val="FF0000"/>
                </a:solidFill>
                <a:latin typeface="Comic Sans MS" pitchFamily="66" charset="0"/>
              </a:rPr>
              <a:t> ve </a:t>
            </a:r>
            <a:r>
              <a:rPr lang="tr-TR" sz="2800" b="1" u="sng" dirty="0" smtClean="0">
                <a:solidFill>
                  <a:srgbClr val="FF0000"/>
                </a:solidFill>
                <a:latin typeface="Comic Sans MS" pitchFamily="66" charset="0"/>
              </a:rPr>
              <a:t>onsuz bir yaşam sürememeye başlamasıdır</a:t>
            </a:r>
            <a:r>
              <a:rPr lang="tr-TR" sz="2800" b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endParaRPr lang="tr-TR" b="1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" name="Picture 5" descr="Resim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620688"/>
            <a:ext cx="3384376" cy="439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b="1" u="sng" dirty="0" smtClean="0">
                <a:solidFill>
                  <a:srgbClr val="FF0000"/>
                </a:solidFill>
                <a:latin typeface="Comic Sans MS" pitchFamily="66" charset="0"/>
              </a:rPr>
              <a:t>BONZAİ:</a:t>
            </a:r>
          </a:p>
          <a:p>
            <a:pPr>
              <a:buNone/>
            </a:pPr>
            <a:r>
              <a:rPr lang="tr-TR" dirty="0" smtClean="0">
                <a:latin typeface="Comic Sans MS" pitchFamily="66" charset="0"/>
              </a:rPr>
              <a:t>Ülkemizde son</a:t>
            </a:r>
          </a:p>
          <a:p>
            <a:pPr>
              <a:buNone/>
            </a:pPr>
            <a:r>
              <a:rPr lang="tr-TR" dirty="0" smtClean="0">
                <a:latin typeface="Comic Sans MS" pitchFamily="66" charset="0"/>
              </a:rPr>
              <a:t>yıllarda kullanımı</a:t>
            </a:r>
          </a:p>
          <a:p>
            <a:pPr>
              <a:buNone/>
            </a:pPr>
            <a:r>
              <a:rPr lang="tr-TR" dirty="0" smtClean="0">
                <a:latin typeface="Comic Sans MS" pitchFamily="66" charset="0"/>
              </a:rPr>
              <a:t>çok yaygınlaşmış </a:t>
            </a:r>
          </a:p>
          <a:p>
            <a:pPr>
              <a:buNone/>
            </a:pPr>
            <a:r>
              <a:rPr lang="tr-TR" u="sng" dirty="0" smtClean="0">
                <a:latin typeface="Comic Sans MS" pitchFamily="66" charset="0"/>
              </a:rPr>
              <a:t>kimyasal maddedir</a:t>
            </a:r>
            <a:r>
              <a:rPr lang="tr-TR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Kullanım sonrasında kişide esrara benzer ama esrardan daha </a:t>
            </a:r>
            <a:r>
              <a:rPr lang="tr-TR" u="sng" dirty="0" smtClean="0">
                <a:solidFill>
                  <a:srgbClr val="FF0000"/>
                </a:solidFill>
                <a:latin typeface="Comic Sans MS" pitchFamily="66" charset="0"/>
              </a:rPr>
              <a:t>kuvvetli bir etki 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bırakmaktadır.</a:t>
            </a:r>
          </a:p>
        </p:txBody>
      </p:sp>
      <p:pic>
        <p:nvPicPr>
          <p:cNvPr id="4" name="3 Resim" descr="Resim_13714506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5" y="404664"/>
            <a:ext cx="5286375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r-TR" b="1" u="sng" dirty="0" smtClean="0">
                <a:solidFill>
                  <a:srgbClr val="FF0000"/>
                </a:solidFill>
                <a:latin typeface="Comic Sans MS" pitchFamily="66" charset="0"/>
              </a:rPr>
              <a:t>UÇUCU MADDELE</a:t>
            </a:r>
            <a:r>
              <a:rPr lang="tr-TR" u="sng" dirty="0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tr-TR" dirty="0" smtClean="0">
                <a:solidFill>
                  <a:srgbClr val="FF0000"/>
                </a:solidFill>
              </a:rPr>
              <a:t>:</a:t>
            </a:r>
          </a:p>
          <a:p>
            <a:pPr lvl="0"/>
            <a:r>
              <a:rPr lang="tr-TR" dirty="0" smtClean="0"/>
              <a:t>Boyalar ve boyalarda kullanılan Tiner</a:t>
            </a:r>
          </a:p>
          <a:p>
            <a:pPr lvl="0"/>
            <a:r>
              <a:rPr lang="tr-TR" dirty="0" err="1" smtClean="0"/>
              <a:t>Bally</a:t>
            </a:r>
            <a:r>
              <a:rPr lang="tr-TR" dirty="0" smtClean="0"/>
              <a:t>, UHU gibi yapıştırıcılar</a:t>
            </a:r>
          </a:p>
          <a:p>
            <a:pPr lvl="0"/>
            <a:r>
              <a:rPr lang="tr-TR" dirty="0" smtClean="0"/>
              <a:t>Çakmak gazı olarak kullanılan bütan gazı</a:t>
            </a:r>
          </a:p>
          <a:p>
            <a:pPr lvl="0"/>
            <a:r>
              <a:rPr lang="tr-TR" dirty="0" smtClean="0"/>
              <a:t>Kuru temizlemede kullanılan maddeler</a:t>
            </a:r>
          </a:p>
          <a:p>
            <a:r>
              <a:rPr lang="tr-TR" dirty="0" smtClean="0"/>
              <a:t>Benzin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3 Resim" descr="Inha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429000"/>
            <a:ext cx="5904656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UYUŞTURUCUNUN SONUÇLARI</a:t>
            </a:r>
            <a:endParaRPr lang="tr-T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1 İçerik Yer Tutucusu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Bitkinlik,dalgınlık</a:t>
            </a:r>
          </a:p>
          <a:p>
            <a:r>
              <a:rPr lang="tr-TR" dirty="0" smtClean="0"/>
              <a:t>Gözde kanlanma</a:t>
            </a:r>
          </a:p>
          <a:p>
            <a:r>
              <a:rPr lang="tr-TR" dirty="0" smtClean="0"/>
              <a:t>Uyku bozuklukları</a:t>
            </a:r>
          </a:p>
          <a:p>
            <a:r>
              <a:rPr lang="tr-TR" dirty="0" smtClean="0"/>
              <a:t>Yürüme bozukluğu</a:t>
            </a:r>
          </a:p>
          <a:p>
            <a:r>
              <a:rPr lang="tr-TR" dirty="0" smtClean="0"/>
              <a:t>Solunum güçlüğü</a:t>
            </a:r>
          </a:p>
          <a:p>
            <a:r>
              <a:rPr lang="tr-TR" dirty="0" smtClean="0"/>
              <a:t>İlgi-istek kaybı</a:t>
            </a:r>
          </a:p>
          <a:p>
            <a:r>
              <a:rPr lang="tr-TR" dirty="0" smtClean="0"/>
              <a:t>Bilişsel bozukluklar</a:t>
            </a:r>
          </a:p>
          <a:p>
            <a:r>
              <a:rPr lang="tr-TR" dirty="0" smtClean="0"/>
              <a:t>Başarıda azalma</a:t>
            </a:r>
          </a:p>
          <a:p>
            <a:r>
              <a:rPr lang="tr-TR" dirty="0" smtClean="0"/>
              <a:t>Suç işleme eğilimi</a:t>
            </a:r>
          </a:p>
          <a:p>
            <a:r>
              <a:rPr lang="tr-TR" dirty="0" smtClean="0"/>
              <a:t>Evden uzaklaşma</a:t>
            </a:r>
          </a:p>
          <a:p>
            <a:endParaRPr lang="tr-TR" dirty="0"/>
          </a:p>
        </p:txBody>
      </p:sp>
      <p:pic>
        <p:nvPicPr>
          <p:cNvPr id="4" name="Picture 2" descr="a_g_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16016" y="1124744"/>
            <a:ext cx="4067746" cy="2304256"/>
          </a:xfrm>
          <a:prstGeom prst="rect">
            <a:avLst/>
          </a:prstGeom>
          <a:ln/>
        </p:spPr>
      </p:pic>
      <p:pic>
        <p:nvPicPr>
          <p:cNvPr id="5" name="Picture 4" descr="a_g_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716016" y="3501008"/>
            <a:ext cx="4104456" cy="3068960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çerik Yer Tutucusu"/>
          <p:cNvSpPr>
            <a:spLocks noGrp="1"/>
          </p:cNvSpPr>
          <p:nvPr>
            <p:ph sz="half" idx="2"/>
          </p:nvPr>
        </p:nvSpPr>
        <p:spPr>
          <a:xfrm>
            <a:off x="611560" y="1484784"/>
            <a:ext cx="8280920" cy="4104456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Ani tepkiler veren</a:t>
            </a:r>
          </a:p>
          <a:p>
            <a:r>
              <a:rPr lang="tr-TR" dirty="0" smtClean="0"/>
              <a:t>Saldırgan ya da asi davranışları olan</a:t>
            </a:r>
          </a:p>
          <a:p>
            <a:r>
              <a:rPr lang="tr-TR" dirty="0" smtClean="0"/>
              <a:t>Her şeyi reddeden </a:t>
            </a:r>
          </a:p>
          <a:p>
            <a:r>
              <a:rPr lang="tr-TR" dirty="0" smtClean="0"/>
              <a:t>Davranış bozukluğu gösteren</a:t>
            </a:r>
          </a:p>
          <a:p>
            <a:r>
              <a:rPr lang="tr-TR" dirty="0" smtClean="0"/>
              <a:t>Aykırı davranışlar içinde bulunan</a:t>
            </a:r>
          </a:p>
          <a:p>
            <a:r>
              <a:rPr lang="tr-TR" dirty="0" smtClean="0"/>
              <a:t>                                   -Çabuk heyecanlanan</a:t>
            </a:r>
          </a:p>
          <a:p>
            <a:r>
              <a:rPr lang="tr-TR" dirty="0" smtClean="0"/>
              <a:t>                                   -İçe dönük olan</a:t>
            </a:r>
          </a:p>
          <a:p>
            <a:r>
              <a:rPr lang="tr-TR" dirty="0" smtClean="0"/>
              <a:t>                                   - Yaşıtlarından çabuk </a:t>
            </a:r>
          </a:p>
          <a:p>
            <a:r>
              <a:rPr lang="tr-TR" dirty="0" smtClean="0"/>
              <a:t>                                  etkilenen.</a:t>
            </a:r>
          </a:p>
          <a:p>
            <a:endParaRPr lang="tr-TR" dirty="0" smtClean="0"/>
          </a:p>
          <a:p>
            <a:pPr lvl="8"/>
            <a:endParaRPr lang="tr-TR" dirty="0" smtClean="0"/>
          </a:p>
          <a:p>
            <a:pPr lvl="8"/>
            <a:endParaRPr lang="tr-TR" dirty="0" smtClean="0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buClr>
                <a:schemeClr val="tx2">
                  <a:lumMod val="50000"/>
                </a:schemeClr>
              </a:buClr>
            </a:pPr>
            <a:r>
              <a:rPr lang="tr-TR" sz="2800" dirty="0" smtClean="0">
                <a:latin typeface="Comic Sans MS" pitchFamily="66" charset="0"/>
              </a:rPr>
              <a:t/>
            </a:r>
            <a:br>
              <a:rPr lang="tr-TR" sz="2800" dirty="0" smtClean="0">
                <a:latin typeface="Comic Sans MS" pitchFamily="66" charset="0"/>
              </a:rPr>
            </a:br>
            <a:r>
              <a:rPr lang="tr-TR" sz="310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Madde Kullanmaya Başlayan Gençlerde Ortak Bazı Özellikler:</a:t>
            </a:r>
            <a:endParaRPr lang="tr-TR" sz="2800" dirty="0"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5" name="4 Resim" descr="ogrenci-alkol-ve-uyusturucu-arastirma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89040"/>
            <a:ext cx="4762500" cy="306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33039picture1wq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4000" cy="5517232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Uyuşturucu kullanan kızın 2 senedeki değişimi: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02202e44198iq4lt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67544" y="4653136"/>
            <a:ext cx="8229600" cy="1930219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Comic Sans MS" pitchFamily="66" charset="0"/>
              </a:rPr>
              <a:t>ABD’de yaşayan </a:t>
            </a:r>
            <a:r>
              <a:rPr lang="tr-TR" sz="2400" dirty="0" err="1" smtClean="0">
                <a:latin typeface="Comic Sans MS" pitchFamily="66" charset="0"/>
              </a:rPr>
              <a:t>Carlos</a:t>
            </a:r>
            <a:r>
              <a:rPr lang="tr-TR" sz="2400" dirty="0" smtClean="0">
                <a:latin typeface="Comic Sans MS" pitchFamily="66" charset="0"/>
              </a:rPr>
              <a:t> R. Uyuşturucu aldıktan sonra direksiyon başına geçti. Yola çıktıktan kısa süre sonra direksiyon hakimiyetini kaybeden </a:t>
            </a:r>
            <a:r>
              <a:rPr lang="tr-TR" sz="2400" dirty="0" err="1" smtClean="0">
                <a:latin typeface="Comic Sans MS" pitchFamily="66" charset="0"/>
              </a:rPr>
              <a:t>Carlos</a:t>
            </a:r>
            <a:r>
              <a:rPr lang="tr-TR" sz="2400" dirty="0" smtClean="0">
                <a:latin typeface="Comic Sans MS" pitchFamily="66" charset="0"/>
              </a:rPr>
              <a:t>, kazada kafatasının ve beyninin bir bölümünü kaybetti.</a:t>
            </a:r>
            <a:endParaRPr lang="tr-TR" sz="2400" dirty="0">
              <a:latin typeface="Comic Sans MS" pitchFamily="66" charset="0"/>
            </a:endParaRPr>
          </a:p>
        </p:txBody>
      </p:sp>
      <p:pic>
        <p:nvPicPr>
          <p:cNvPr id="5" name="4 Resim" descr="uyusturucu-hayatini-mahvetti_85538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8208912" cy="400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3502181a2b060a4f8e206670def3dddb_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d0cdc2c4e247bc37725b708c4eeffbe8_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0"/>
            <a:ext cx="619268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83e9c3b559504954189ab47ac6dd951e_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148064" y="1340768"/>
            <a:ext cx="3312368" cy="5517232"/>
          </a:xfrm>
        </p:spPr>
        <p:txBody>
          <a:bodyPr>
            <a:normAutofit/>
          </a:bodyPr>
          <a:lstStyle/>
          <a:p>
            <a:pPr marL="342900" indent="-341313">
              <a:lnSpc>
                <a:spcPct val="9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tr-TR" sz="3400" dirty="0" smtClean="0">
                <a:solidFill>
                  <a:srgbClr val="FF0000"/>
                </a:solidFill>
                <a:latin typeface="Comic Sans MS" pitchFamily="66" charset="0"/>
              </a:rPr>
              <a:t>Sigara </a:t>
            </a:r>
            <a:endParaRPr lang="tr-TR" sz="34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1313">
              <a:lnSpc>
                <a:spcPct val="9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tr-TR" sz="3400" dirty="0" smtClean="0">
                <a:solidFill>
                  <a:srgbClr val="000000"/>
                </a:solidFill>
                <a:latin typeface="Comic Sans MS" pitchFamily="66" charset="0"/>
              </a:rPr>
              <a:t>Alkol </a:t>
            </a:r>
          </a:p>
          <a:p>
            <a:pPr marL="342900" indent="-341313">
              <a:lnSpc>
                <a:spcPct val="9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tr-TR" sz="3400" dirty="0" smtClean="0">
                <a:solidFill>
                  <a:srgbClr val="FF0000"/>
                </a:solidFill>
                <a:latin typeface="Comic Sans MS" pitchFamily="66" charset="0"/>
              </a:rPr>
              <a:t>Esrar </a:t>
            </a:r>
          </a:p>
          <a:p>
            <a:pPr marL="342900" indent="-341313">
              <a:lnSpc>
                <a:spcPct val="9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tr-TR" sz="3400" dirty="0" err="1" smtClean="0">
                <a:solidFill>
                  <a:srgbClr val="000000"/>
                </a:solidFill>
                <a:latin typeface="Comic Sans MS" pitchFamily="66" charset="0"/>
              </a:rPr>
              <a:t>Ecstasy</a:t>
            </a:r>
            <a:r>
              <a:rPr lang="tr-TR" sz="34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  <a:p>
            <a:pPr marL="342900" indent="-341313">
              <a:lnSpc>
                <a:spcPct val="9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tr-TR" sz="3400" dirty="0" err="1" smtClean="0">
                <a:solidFill>
                  <a:srgbClr val="FF0000"/>
                </a:solidFill>
                <a:latin typeface="Comic Sans MS" pitchFamily="66" charset="0"/>
              </a:rPr>
              <a:t>Bonzai</a:t>
            </a:r>
            <a:endParaRPr lang="tr-TR" sz="3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1313">
              <a:lnSpc>
                <a:spcPct val="9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tr-TR" sz="3400" dirty="0" smtClean="0">
                <a:latin typeface="Comic Sans MS" pitchFamily="66" charset="0"/>
              </a:rPr>
              <a:t>Eroin </a:t>
            </a:r>
          </a:p>
          <a:p>
            <a:pPr marL="342900" indent="-341313">
              <a:lnSpc>
                <a:spcPct val="9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tr-TR" sz="3400" dirty="0" smtClean="0">
                <a:solidFill>
                  <a:srgbClr val="FF0000"/>
                </a:solidFill>
                <a:latin typeface="Comic Sans MS" pitchFamily="66" charset="0"/>
              </a:rPr>
              <a:t>Kokain </a:t>
            </a:r>
          </a:p>
          <a:p>
            <a:pPr marL="342900" indent="-341313">
              <a:lnSpc>
                <a:spcPct val="9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tr-TR" sz="3400" dirty="0" smtClean="0">
                <a:latin typeface="Comic Sans MS" pitchFamily="66" charset="0"/>
              </a:rPr>
              <a:t>Marihuana</a:t>
            </a:r>
            <a:r>
              <a:rPr lang="tr-TR" sz="34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  <a:p>
            <a:pPr marL="342900" indent="-341313">
              <a:lnSpc>
                <a:spcPct val="9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tr-TR" sz="3400" dirty="0" smtClean="0">
                <a:solidFill>
                  <a:srgbClr val="FF0000"/>
                </a:solidFill>
                <a:latin typeface="Comic Sans MS" pitchFamily="66" charset="0"/>
              </a:rPr>
              <a:t>Uçucular</a:t>
            </a:r>
            <a:endParaRPr lang="tr-TR" sz="3400" dirty="0">
              <a:solidFill>
                <a:srgbClr val="FF0000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u="sng" dirty="0" smtClean="0">
                <a:latin typeface="Comic Sans MS" pitchFamily="66" charset="0"/>
              </a:rPr>
              <a:t>BAĞIMLIKLIK YAPAN MADDELER?</a:t>
            </a:r>
            <a:endParaRPr lang="tr-TR" sz="3600" u="sng" dirty="0">
              <a:latin typeface="Comic Sans MS" pitchFamily="66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4283968" cy="5445224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4294967295"/>
          </p:nvPr>
        </p:nvSpPr>
        <p:spPr>
          <a:xfrm>
            <a:off x="1043608" y="2060848"/>
            <a:ext cx="7128792" cy="1774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tr-T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Dinlediğiniz için</a:t>
            </a:r>
          </a:p>
          <a:p>
            <a:pPr algn="ctr">
              <a:buNone/>
              <a:defRPr/>
            </a:pPr>
            <a:r>
              <a:rPr lang="tr-TR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TEŞEKKÜRLER</a:t>
            </a:r>
            <a:endParaRPr lang="tr-TR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6012160" y="4869160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Hazırlayan: </a:t>
            </a:r>
          </a:p>
          <a:p>
            <a:r>
              <a:rPr lang="tr-TR" b="1" dirty="0" smtClean="0"/>
              <a:t>Ayşegül ATA</a:t>
            </a:r>
          </a:p>
          <a:p>
            <a:r>
              <a:rPr lang="tr-TR" dirty="0" smtClean="0"/>
              <a:t>Rehber Öğretmen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Bağımlılık Nasıl Gelişir?</a:t>
            </a:r>
            <a:endParaRPr lang="tr-TR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481328"/>
            <a:ext cx="4199804" cy="466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tr-TR" sz="2400" dirty="0" smtClean="0">
                <a:latin typeface="Times New Roman" charset="0"/>
              </a:rPr>
              <a:t>  “</a:t>
            </a:r>
            <a:r>
              <a:rPr lang="tr-TR" sz="2400" b="1" dirty="0">
                <a:latin typeface="Times New Roman" charset="0"/>
              </a:rPr>
              <a:t>Belki kullanabilirim”</a:t>
            </a:r>
          </a:p>
          <a:p>
            <a:pPr eaLnBrk="0" hangingPunct="0"/>
            <a:endParaRPr lang="tr-TR" sz="2400" b="1" dirty="0">
              <a:latin typeface="Times New Roman" charset="0"/>
            </a:endParaRPr>
          </a:p>
          <a:p>
            <a:pPr eaLnBrk="0" hangingPunct="0">
              <a:buNone/>
            </a:pPr>
            <a:r>
              <a:rPr lang="tr-TR" sz="2400" b="1" dirty="0" smtClean="0">
                <a:solidFill>
                  <a:srgbClr val="FF0000"/>
                </a:solidFill>
                <a:latin typeface="Times New Roman" charset="0"/>
              </a:rPr>
              <a:t>  “</a:t>
            </a:r>
            <a:r>
              <a:rPr lang="tr-TR" sz="2400" b="1" dirty="0">
                <a:solidFill>
                  <a:srgbClr val="FF0000"/>
                </a:solidFill>
                <a:latin typeface="Times New Roman" charset="0"/>
              </a:rPr>
              <a:t>Korku ve merak”</a:t>
            </a:r>
          </a:p>
          <a:p>
            <a:pPr eaLnBrk="0" hangingPunct="0"/>
            <a:endParaRPr lang="tr-TR" sz="2400" b="1" dirty="0">
              <a:latin typeface="Times New Roman" charset="0"/>
            </a:endParaRPr>
          </a:p>
          <a:p>
            <a:pPr eaLnBrk="0" hangingPunct="0">
              <a:buNone/>
            </a:pPr>
            <a:r>
              <a:rPr lang="tr-TR" sz="2400" b="1" dirty="0" smtClean="0">
                <a:latin typeface="Times New Roman" charset="0"/>
              </a:rPr>
              <a:t>  “</a:t>
            </a:r>
            <a:r>
              <a:rPr lang="tr-TR" sz="2400" b="1" dirty="0">
                <a:latin typeface="Times New Roman" charset="0"/>
              </a:rPr>
              <a:t>Bir kereden bir şey olmaz”</a:t>
            </a:r>
          </a:p>
          <a:p>
            <a:pPr eaLnBrk="0" hangingPunct="0">
              <a:buNone/>
            </a:pPr>
            <a:endParaRPr lang="tr-TR" sz="2400" b="1" dirty="0">
              <a:latin typeface="Times New Roman" charset="0"/>
            </a:endParaRPr>
          </a:p>
          <a:p>
            <a:pPr eaLnBrk="0" hangingPunct="0">
              <a:buNone/>
            </a:pPr>
            <a:r>
              <a:rPr lang="tr-TR" sz="2400" b="1" dirty="0" smtClean="0">
                <a:solidFill>
                  <a:srgbClr val="FF0000"/>
                </a:solidFill>
                <a:latin typeface="Times New Roman" charset="0"/>
              </a:rPr>
              <a:t>  “</a:t>
            </a:r>
            <a:r>
              <a:rPr lang="tr-TR" sz="2400" b="1" dirty="0">
                <a:solidFill>
                  <a:srgbClr val="FF0000"/>
                </a:solidFill>
                <a:latin typeface="Times New Roman" charset="0"/>
              </a:rPr>
              <a:t>Bir daha asla”</a:t>
            </a:r>
          </a:p>
          <a:p>
            <a:pPr eaLnBrk="0" hangingPunct="0"/>
            <a:endParaRPr lang="tr-TR" sz="2400" b="1" dirty="0">
              <a:latin typeface="Times New Roman" charset="0"/>
            </a:endParaRPr>
          </a:p>
          <a:p>
            <a:pPr eaLnBrk="0" hangingPunct="0">
              <a:buNone/>
            </a:pPr>
            <a:r>
              <a:rPr lang="tr-TR" sz="2400" b="1" dirty="0" smtClean="0">
                <a:latin typeface="Times New Roman" charset="0"/>
              </a:rPr>
              <a:t>  “</a:t>
            </a:r>
            <a:r>
              <a:rPr lang="tr-TR" sz="2400" b="1" dirty="0">
                <a:latin typeface="Times New Roman" charset="0"/>
              </a:rPr>
              <a:t>Ben bağımlı olmam”</a:t>
            </a:r>
          </a:p>
          <a:p>
            <a:pPr eaLnBrk="0" hangingPunct="0"/>
            <a:endParaRPr lang="tr-TR" sz="2400" b="1" dirty="0">
              <a:solidFill>
                <a:srgbClr val="FF0000"/>
              </a:solidFill>
              <a:latin typeface="Times New Roman" charset="0"/>
            </a:endParaRPr>
          </a:p>
          <a:p>
            <a:pPr eaLnBrk="0" hangingPunct="0">
              <a:buNone/>
            </a:pPr>
            <a:r>
              <a:rPr lang="tr-TR" sz="2400" b="1" dirty="0" smtClean="0">
                <a:solidFill>
                  <a:srgbClr val="FF0000"/>
                </a:solidFill>
                <a:latin typeface="Times New Roman" charset="0"/>
              </a:rPr>
              <a:t>  “</a:t>
            </a:r>
            <a:r>
              <a:rPr lang="tr-TR" sz="2400" b="1" dirty="0">
                <a:solidFill>
                  <a:srgbClr val="FF0000"/>
                </a:solidFill>
                <a:latin typeface="Times New Roman" charset="0"/>
              </a:rPr>
              <a:t>İstersem bırakırım”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220072" y="1556792"/>
            <a:ext cx="4067944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endParaRPr lang="tr-TR" sz="2400" dirty="0">
              <a:latin typeface="Times New Roman" charset="0"/>
            </a:endParaRPr>
          </a:p>
          <a:p>
            <a:pPr eaLnBrk="0" hangingPunct="0"/>
            <a:endParaRPr lang="tr-TR" sz="2400" dirty="0">
              <a:latin typeface="Times New Roman" charset="0"/>
            </a:endParaRPr>
          </a:p>
          <a:p>
            <a:pPr eaLnBrk="0" hangingPunct="0"/>
            <a:endParaRPr lang="tr-TR" sz="2400" dirty="0">
              <a:latin typeface="Times New Roman" charset="0"/>
            </a:endParaRPr>
          </a:p>
          <a:p>
            <a:pPr eaLnBrk="0" hangingPunct="0"/>
            <a:endParaRPr lang="tr-TR" sz="2400" dirty="0">
              <a:latin typeface="Times New Roman" charset="0"/>
            </a:endParaRPr>
          </a:p>
          <a:p>
            <a:pPr eaLnBrk="0" hangingPunct="0"/>
            <a:r>
              <a:rPr lang="tr-TR" sz="2800" b="1" dirty="0">
                <a:solidFill>
                  <a:srgbClr val="FF0000"/>
                </a:solidFill>
                <a:latin typeface="Times New Roman" charset="0"/>
              </a:rPr>
              <a:t>“</a:t>
            </a:r>
            <a:r>
              <a:rPr lang="tr-TR" sz="2400" b="1" dirty="0">
                <a:solidFill>
                  <a:srgbClr val="FF0000"/>
                </a:solidFill>
                <a:latin typeface="Times New Roman" charset="0"/>
              </a:rPr>
              <a:t>Bıraktım, bir daha başlamam”</a:t>
            </a:r>
          </a:p>
          <a:p>
            <a:pPr eaLnBrk="0" hangingPunct="0"/>
            <a:endParaRPr lang="tr-TR" sz="2400" b="1" dirty="0">
              <a:latin typeface="Times New Roman" charset="0"/>
            </a:endParaRPr>
          </a:p>
          <a:p>
            <a:pPr eaLnBrk="0" hangingPunct="0"/>
            <a:r>
              <a:rPr lang="tr-TR" sz="2400" b="1" dirty="0">
                <a:latin typeface="Times New Roman" charset="0"/>
              </a:rPr>
              <a:t>“Artık bırakacağım”</a:t>
            </a:r>
          </a:p>
          <a:p>
            <a:pPr eaLnBrk="0" hangingPunct="0"/>
            <a:endParaRPr lang="tr-TR" sz="2400" b="1" dirty="0">
              <a:latin typeface="Times New Roman" charset="0"/>
            </a:endParaRPr>
          </a:p>
          <a:p>
            <a:pPr eaLnBrk="0" hangingPunct="0"/>
            <a:r>
              <a:rPr lang="tr-TR" sz="2400" b="1" dirty="0">
                <a:solidFill>
                  <a:srgbClr val="FF0000"/>
                </a:solidFill>
                <a:latin typeface="Times New Roman" charset="0"/>
              </a:rPr>
              <a:t>“Bırakmak zorundayım”</a:t>
            </a:r>
          </a:p>
          <a:p>
            <a:pPr eaLnBrk="0" hangingPunct="0"/>
            <a:endParaRPr lang="tr-TR" sz="2400" b="1" dirty="0">
              <a:latin typeface="Times New Roman" charset="0"/>
            </a:endParaRPr>
          </a:p>
          <a:p>
            <a:pPr eaLnBrk="0" hangingPunct="0"/>
            <a:r>
              <a:rPr lang="tr-TR" sz="2400" b="1" dirty="0">
                <a:latin typeface="Times New Roman" charset="0"/>
              </a:rPr>
              <a:t>“Bu meret bırakılmaz ki”</a:t>
            </a: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1835696" y="1916832"/>
            <a:ext cx="457200" cy="519113"/>
          </a:xfrm>
          <a:prstGeom prst="downArrow">
            <a:avLst>
              <a:gd name="adj1" fmla="val 50000"/>
              <a:gd name="adj2" fmla="val 283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1835696" y="2708920"/>
            <a:ext cx="457200" cy="519113"/>
          </a:xfrm>
          <a:prstGeom prst="downArrow">
            <a:avLst>
              <a:gd name="adj1" fmla="val 50000"/>
              <a:gd name="adj2" fmla="val 283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1835696" y="3573016"/>
            <a:ext cx="457200" cy="519113"/>
          </a:xfrm>
          <a:prstGeom prst="downArrow">
            <a:avLst>
              <a:gd name="adj1" fmla="val 50000"/>
              <a:gd name="adj2" fmla="val 283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1835696" y="4437112"/>
            <a:ext cx="457200" cy="519113"/>
          </a:xfrm>
          <a:prstGeom prst="downArrow">
            <a:avLst>
              <a:gd name="adj1" fmla="val 50000"/>
              <a:gd name="adj2" fmla="val 283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835696" y="5229200"/>
            <a:ext cx="457200" cy="519113"/>
          </a:xfrm>
          <a:prstGeom prst="downArrow">
            <a:avLst>
              <a:gd name="adj1" fmla="val 50000"/>
              <a:gd name="adj2" fmla="val 283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3995936" y="5733256"/>
            <a:ext cx="1219200" cy="333375"/>
          </a:xfrm>
          <a:prstGeom prst="rightArrow">
            <a:avLst>
              <a:gd name="adj1" fmla="val 50000"/>
              <a:gd name="adj2" fmla="val 914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6516216" y="5301208"/>
            <a:ext cx="381000" cy="442913"/>
          </a:xfrm>
          <a:prstGeom prst="upArrow">
            <a:avLst>
              <a:gd name="adj1" fmla="val 50000"/>
              <a:gd name="adj2" fmla="val 290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6516216" y="4581128"/>
            <a:ext cx="381000" cy="442913"/>
          </a:xfrm>
          <a:prstGeom prst="upArrow">
            <a:avLst>
              <a:gd name="adj1" fmla="val 50000"/>
              <a:gd name="adj2" fmla="val 290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6516216" y="3789040"/>
            <a:ext cx="381000" cy="442913"/>
          </a:xfrm>
          <a:prstGeom prst="upArrow">
            <a:avLst>
              <a:gd name="adj1" fmla="val 50000"/>
              <a:gd name="adj2" fmla="val 290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4499992" y="3212976"/>
            <a:ext cx="648072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179512" y="1484784"/>
            <a:ext cx="8229600" cy="4525963"/>
          </a:xfrm>
        </p:spPr>
        <p:txBody>
          <a:bodyPr/>
          <a:lstStyle/>
          <a:p>
            <a:pPr>
              <a:buClr>
                <a:srgbClr val="FF0000"/>
              </a:buClr>
              <a:buSzPct val="80000"/>
              <a:buFont typeface="Wingdings" pitchFamily="2" charset="2"/>
              <a:buChar char="v"/>
            </a:pPr>
            <a:r>
              <a:rPr lang="tr-TR" sz="2600" dirty="0" smtClean="0">
                <a:latin typeface="Arial" charset="0"/>
              </a:rPr>
              <a:t>Merak</a:t>
            </a:r>
          </a:p>
          <a:p>
            <a:pPr>
              <a:buClr>
                <a:srgbClr val="FF0000"/>
              </a:buClr>
              <a:buSzPct val="80000"/>
              <a:buFont typeface="Wingdings" pitchFamily="2" charset="2"/>
              <a:buChar char="v"/>
            </a:pPr>
            <a:r>
              <a:rPr lang="tr-TR" sz="2600" dirty="0" smtClean="0">
                <a:latin typeface="Arial" charset="0"/>
              </a:rPr>
              <a:t>Arkadaş baskısı</a:t>
            </a:r>
          </a:p>
          <a:p>
            <a:pPr>
              <a:buClr>
                <a:srgbClr val="FF0000"/>
              </a:buClr>
              <a:buSzPct val="80000"/>
              <a:buFont typeface="Wingdings" pitchFamily="2" charset="2"/>
              <a:buChar char="v"/>
            </a:pPr>
            <a:r>
              <a:rPr lang="tr-TR" sz="2600" dirty="0" smtClean="0">
                <a:latin typeface="Arial" charset="0"/>
              </a:rPr>
              <a:t>Sorunlarına çözüm aramak</a:t>
            </a:r>
            <a:br>
              <a:rPr lang="tr-TR" sz="2600" dirty="0" smtClean="0">
                <a:latin typeface="Arial" charset="0"/>
              </a:rPr>
            </a:br>
            <a:r>
              <a:rPr lang="tr-TR" sz="2600" dirty="0" smtClean="0">
                <a:latin typeface="Arial" charset="0"/>
              </a:rPr>
              <a:t>ve uzaklaşmak</a:t>
            </a:r>
          </a:p>
          <a:p>
            <a:pPr>
              <a:buClr>
                <a:srgbClr val="FF0000"/>
              </a:buClr>
              <a:buSzPct val="80000"/>
              <a:buFont typeface="Wingdings" pitchFamily="2" charset="2"/>
              <a:buChar char="v"/>
            </a:pPr>
            <a:r>
              <a:rPr lang="tr-TR" sz="2600" dirty="0" smtClean="0">
                <a:latin typeface="Arial" charset="0"/>
              </a:rPr>
              <a:t>Stresli durumlarda geçici rahatlama</a:t>
            </a:r>
          </a:p>
          <a:p>
            <a:pPr>
              <a:buClr>
                <a:srgbClr val="FF0000"/>
              </a:buClr>
              <a:buSzPct val="80000"/>
              <a:buFont typeface="Wingdings" pitchFamily="2" charset="2"/>
              <a:buChar char="v"/>
            </a:pPr>
            <a:r>
              <a:rPr lang="tr-TR" sz="2600" dirty="0" smtClean="0">
                <a:latin typeface="Arial" charset="0"/>
              </a:rPr>
              <a:t>Farklı gözükmek</a:t>
            </a:r>
          </a:p>
          <a:p>
            <a:pPr>
              <a:buClr>
                <a:srgbClr val="FF0000"/>
              </a:buClr>
              <a:buSzPct val="80000"/>
              <a:buFont typeface="Wingdings" pitchFamily="2" charset="2"/>
              <a:buChar char="v"/>
            </a:pPr>
            <a:r>
              <a:rPr lang="tr-TR" sz="2600" dirty="0" smtClean="0">
                <a:latin typeface="Arial" charset="0"/>
              </a:rPr>
              <a:t>Beğeni toplamak</a:t>
            </a:r>
          </a:p>
          <a:p>
            <a:pPr>
              <a:buClr>
                <a:srgbClr val="FF0000"/>
              </a:buClr>
              <a:buSzPct val="80000"/>
              <a:buFont typeface="Wingdings" pitchFamily="2" charset="2"/>
              <a:buChar char="v"/>
            </a:pPr>
            <a:r>
              <a:rPr lang="tr-TR" sz="2600" dirty="0" smtClean="0">
                <a:latin typeface="Arial" charset="0"/>
              </a:rPr>
              <a:t>Bir gruba ait olmak</a:t>
            </a:r>
          </a:p>
          <a:p>
            <a:pPr>
              <a:buClr>
                <a:srgbClr val="FF0000"/>
              </a:buClr>
              <a:buSzPct val="80000"/>
              <a:buFont typeface="Wingdings" pitchFamily="2" charset="2"/>
              <a:buChar char="v"/>
            </a:pPr>
            <a:r>
              <a:rPr lang="tr-TR" sz="2600" dirty="0" smtClean="0">
                <a:latin typeface="Arial" charset="0"/>
              </a:rPr>
              <a:t>Eğlenmek</a:t>
            </a:r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990033"/>
                </a:solidFill>
                <a:latin typeface="Comic Sans MS" pitchFamily="66" charset="0"/>
              </a:rPr>
              <a:t>Neden başlanır ?</a:t>
            </a:r>
            <a:endParaRPr lang="tr-TR" dirty="0"/>
          </a:p>
        </p:txBody>
      </p:sp>
      <p:pic>
        <p:nvPicPr>
          <p:cNvPr id="4" name="Picture 7" descr="sigarayahy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3640" y="1484784"/>
            <a:ext cx="324036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En sık bağımlılık yapan maddedir</a:t>
            </a:r>
            <a:r>
              <a:rPr lang="tr-TR" dirty="0" smtClean="0"/>
              <a:t>.</a:t>
            </a:r>
          </a:p>
          <a:p>
            <a:pPr>
              <a:buNone/>
            </a:pPr>
            <a:endParaRPr lang="tr-TR" dirty="0" smtClean="0"/>
          </a:p>
          <a:p>
            <a:r>
              <a:rPr lang="tr-TR" sz="2400" dirty="0" smtClean="0">
                <a:latin typeface="Comic Sans MS" pitchFamily="66" charset="0"/>
              </a:rPr>
              <a:t>Bağımlılık yapan maddeler arasında en fazla ölüme neden olandır.</a:t>
            </a:r>
          </a:p>
          <a:p>
            <a:pPr>
              <a:buNone/>
            </a:pPr>
            <a:endParaRPr lang="tr-TR" sz="2400" dirty="0" smtClean="0">
              <a:latin typeface="Comic Sans MS" pitchFamily="66" charset="0"/>
            </a:endParaRPr>
          </a:p>
          <a:p>
            <a:r>
              <a:rPr lang="tr-TR" sz="2400" u="sng" dirty="0" smtClean="0">
                <a:latin typeface="Comic Sans MS" pitchFamily="66" charset="0"/>
              </a:rPr>
              <a:t>Tütün zehirli bir bitkidir </a:t>
            </a:r>
            <a:r>
              <a:rPr lang="tr-TR" sz="2400" dirty="0" smtClean="0">
                <a:latin typeface="Comic Sans MS" pitchFamily="66" charset="0"/>
              </a:rPr>
              <a:t>ve ister</a:t>
            </a:r>
          </a:p>
          <a:p>
            <a:pPr>
              <a:buNone/>
            </a:pPr>
            <a:r>
              <a:rPr lang="tr-TR" sz="2400" dirty="0" smtClean="0">
                <a:latin typeface="Comic Sans MS" pitchFamily="66" charset="0"/>
              </a:rPr>
              <a:t>elde ister fabrikada işlensin bu </a:t>
            </a:r>
          </a:p>
          <a:p>
            <a:pPr>
              <a:buNone/>
            </a:pPr>
            <a:r>
              <a:rPr lang="tr-TR" sz="2400" dirty="0" smtClean="0">
                <a:latin typeface="Comic Sans MS" pitchFamily="66" charset="0"/>
              </a:rPr>
              <a:t>zararlı özelliklerinden kurtulama-</a:t>
            </a:r>
          </a:p>
          <a:p>
            <a:pPr>
              <a:buNone/>
            </a:pPr>
            <a:r>
              <a:rPr lang="tr-TR" sz="2400" dirty="0" smtClean="0">
                <a:latin typeface="Comic Sans MS" pitchFamily="66" charset="0"/>
              </a:rPr>
              <a:t>maktadır!</a:t>
            </a:r>
          </a:p>
          <a:p>
            <a:endParaRPr lang="tr-TR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SİGARA</a:t>
            </a:r>
            <a:endParaRPr lang="tr-T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876256" y="692696"/>
          <a:ext cx="1465263" cy="1524000"/>
        </p:xfrm>
        <a:graphic>
          <a:graphicData uri="http://schemas.openxmlformats.org/presentationml/2006/ole">
            <p:oleObj spid="_x0000_s1026" name="Klip" r:id="rId3" imgW="1490400" imgH="1490760" progId="">
              <p:embed/>
            </p:oleObj>
          </a:graphicData>
        </a:graphic>
      </p:graphicFrame>
      <p:pic>
        <p:nvPicPr>
          <p:cNvPr id="5" name="Picture 3" descr="npo000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645024"/>
            <a:ext cx="3096344" cy="2592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82549974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196752"/>
            <a:ext cx="36004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İçerik Yer Tutucusu"/>
          <p:cNvSpPr>
            <a:spLocks noGrp="1"/>
          </p:cNvSpPr>
          <p:nvPr>
            <p:ph sz="half" idx="2"/>
          </p:nvPr>
        </p:nvSpPr>
        <p:spPr>
          <a:xfrm>
            <a:off x="4644008" y="1196752"/>
            <a:ext cx="4038600" cy="5472608"/>
          </a:xfrm>
        </p:spPr>
        <p:txBody>
          <a:bodyPr>
            <a:normAutofit fontScale="70000" lnSpcReduction="20000"/>
          </a:bodyPr>
          <a:lstStyle/>
          <a:p>
            <a:r>
              <a:rPr lang="tr-TR" sz="3100" b="1" dirty="0" smtClean="0">
                <a:solidFill>
                  <a:srgbClr val="FFFF00"/>
                </a:solidFill>
                <a:latin typeface="Comic Sans MS" pitchFamily="66" charset="0"/>
              </a:rPr>
              <a:t>Karbon monoksit: </a:t>
            </a:r>
            <a:r>
              <a:rPr lang="tr-TR" sz="31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Egzost</a:t>
            </a:r>
            <a:r>
              <a:rPr lang="tr-TR" sz="31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gazı</a:t>
            </a:r>
          </a:p>
          <a:p>
            <a:r>
              <a:rPr lang="tr-TR" sz="3100" b="1" dirty="0" smtClean="0">
                <a:solidFill>
                  <a:srgbClr val="FFFF00"/>
                </a:solidFill>
                <a:latin typeface="Comic Sans MS" pitchFamily="66" charset="0"/>
              </a:rPr>
              <a:t>Arsenik: </a:t>
            </a:r>
            <a:r>
              <a:rPr lang="tr-TR" sz="31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Kanserojen madde, felç edici zehir</a:t>
            </a:r>
          </a:p>
          <a:p>
            <a:r>
              <a:rPr lang="tr-TR" sz="3100" b="1" dirty="0" smtClean="0">
                <a:solidFill>
                  <a:srgbClr val="FFFF00"/>
                </a:solidFill>
                <a:latin typeface="Comic Sans MS" pitchFamily="66" charset="0"/>
              </a:rPr>
              <a:t>Tiner</a:t>
            </a:r>
          </a:p>
          <a:p>
            <a:r>
              <a:rPr lang="tr-TR" sz="3100" b="1" dirty="0" err="1" smtClean="0">
                <a:solidFill>
                  <a:srgbClr val="FFFF00"/>
                </a:solidFill>
                <a:latin typeface="Comic Sans MS" pitchFamily="66" charset="0"/>
              </a:rPr>
              <a:t>Metanol</a:t>
            </a:r>
            <a:r>
              <a:rPr lang="tr-TR" sz="3100" b="1" dirty="0" smtClean="0">
                <a:solidFill>
                  <a:srgbClr val="FFFF00"/>
                </a:solidFill>
                <a:latin typeface="Comic Sans MS" pitchFamily="66" charset="0"/>
              </a:rPr>
              <a:t>: </a:t>
            </a:r>
            <a:r>
              <a:rPr lang="tr-TR" sz="31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Roket gazı</a:t>
            </a:r>
          </a:p>
          <a:p>
            <a:r>
              <a:rPr lang="tr-TR" sz="3100" b="1" dirty="0" smtClean="0">
                <a:solidFill>
                  <a:srgbClr val="FFFF00"/>
                </a:solidFill>
                <a:latin typeface="Comic Sans MS" pitchFamily="66" charset="0"/>
              </a:rPr>
              <a:t>DDT:</a:t>
            </a:r>
            <a:r>
              <a:rPr lang="tr-TR" sz="31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31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Böcek ilacı</a:t>
            </a:r>
          </a:p>
          <a:p>
            <a:r>
              <a:rPr lang="tr-TR" sz="3100" b="1" dirty="0" smtClean="0">
                <a:solidFill>
                  <a:srgbClr val="FFFF00"/>
                </a:solidFill>
                <a:latin typeface="Comic Sans MS" pitchFamily="66" charset="0"/>
              </a:rPr>
              <a:t>Kadmiyum:</a:t>
            </a:r>
            <a:r>
              <a:rPr lang="tr-TR" sz="31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31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Araba aküsü</a:t>
            </a:r>
          </a:p>
          <a:p>
            <a:r>
              <a:rPr lang="tr-TR" sz="3100" b="1" dirty="0" smtClean="0">
                <a:solidFill>
                  <a:srgbClr val="FFFF00"/>
                </a:solidFill>
                <a:latin typeface="Comic Sans MS" pitchFamily="66" charset="0"/>
              </a:rPr>
              <a:t>Bütan gazı: </a:t>
            </a:r>
            <a:r>
              <a:rPr lang="tr-TR" sz="31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Tüp ve çakmak gazı</a:t>
            </a:r>
          </a:p>
          <a:p>
            <a:r>
              <a:rPr lang="tr-TR" sz="3100" b="1" dirty="0" smtClean="0">
                <a:solidFill>
                  <a:srgbClr val="FFFF00"/>
                </a:solidFill>
                <a:latin typeface="Comic Sans MS" pitchFamily="66" charset="0"/>
              </a:rPr>
              <a:t>Aseton:</a:t>
            </a:r>
            <a:r>
              <a:rPr lang="tr-TR" sz="31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31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Kimyasal sökücü</a:t>
            </a:r>
          </a:p>
          <a:p>
            <a:r>
              <a:rPr lang="tr-TR" sz="3100" b="1" dirty="0" smtClean="0">
                <a:solidFill>
                  <a:srgbClr val="FFFF00"/>
                </a:solidFill>
                <a:latin typeface="Comic Sans MS" pitchFamily="66" charset="0"/>
              </a:rPr>
              <a:t>Naftalin:</a:t>
            </a:r>
            <a:r>
              <a:rPr lang="tr-TR" sz="31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31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Güve ilacı</a:t>
            </a:r>
          </a:p>
          <a:p>
            <a:r>
              <a:rPr lang="tr-TR" sz="3100" b="1" dirty="0" smtClean="0">
                <a:solidFill>
                  <a:srgbClr val="FFFF00"/>
                </a:solidFill>
                <a:latin typeface="Comic Sans MS" pitchFamily="66" charset="0"/>
              </a:rPr>
              <a:t>Amonyak:</a:t>
            </a:r>
            <a:r>
              <a:rPr lang="tr-TR" sz="31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31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Kimyasal temizleyici</a:t>
            </a:r>
          </a:p>
          <a:p>
            <a:r>
              <a:rPr lang="tr-TR" sz="3100" b="1" dirty="0" smtClean="0">
                <a:solidFill>
                  <a:srgbClr val="FFFF00"/>
                </a:solidFill>
                <a:latin typeface="Comic Sans MS" pitchFamily="66" charset="0"/>
              </a:rPr>
              <a:t>Nikotin :</a:t>
            </a:r>
            <a:r>
              <a:rPr lang="tr-TR" sz="31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31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Bağımlılık yapan bir uyuşturucu çeşidi</a:t>
            </a:r>
          </a:p>
          <a:p>
            <a:pPr>
              <a:buNone/>
            </a:pPr>
            <a:endParaRPr lang="tr-TR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Comic Sans MS" pitchFamily="66" charset="0"/>
              </a:rPr>
              <a:t>Sigaranın İçindeki Maddeler</a:t>
            </a:r>
            <a:endParaRPr lang="tr-TR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611560" y="5013176"/>
            <a:ext cx="3635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Sigara dumanı yaklaşık 4000 kimyasal içermektedir.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7499176" cy="4683976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50000"/>
                </a:schemeClr>
              </a:buClr>
              <a:buSzPct val="86000"/>
              <a:buFont typeface="Courier New" pitchFamily="49" charset="0"/>
              <a:buChar char="o"/>
            </a:pPr>
            <a:r>
              <a:rPr lang="tr-TR" dirty="0" smtClean="0">
                <a:solidFill>
                  <a:srgbClr val="FFFF00"/>
                </a:solidFill>
                <a:latin typeface="Arial" charset="0"/>
              </a:rPr>
              <a:t>Ses telleri,cilt ve cilt rengi bozulur.</a:t>
            </a:r>
          </a:p>
          <a:p>
            <a:pPr>
              <a:buClr>
                <a:schemeClr val="tx2">
                  <a:lumMod val="50000"/>
                </a:schemeClr>
              </a:buClr>
              <a:buSzPct val="86000"/>
              <a:buFont typeface="Courier New" pitchFamily="49" charset="0"/>
              <a:buChar char="o"/>
            </a:pPr>
            <a:r>
              <a:rPr lang="tr-TR" dirty="0" smtClean="0">
                <a:solidFill>
                  <a:srgbClr val="FFFF00"/>
                </a:solidFill>
                <a:latin typeface="Arial" charset="0"/>
              </a:rPr>
              <a:t>Tat alma duyusu ve dişler bozulur.</a:t>
            </a:r>
          </a:p>
          <a:p>
            <a:pPr>
              <a:buClr>
                <a:schemeClr val="tx2">
                  <a:lumMod val="50000"/>
                </a:schemeClr>
              </a:buClr>
              <a:buSzPct val="86000"/>
              <a:buFont typeface="Courier New" pitchFamily="49" charset="0"/>
              <a:buChar char="o"/>
            </a:pPr>
            <a:r>
              <a:rPr lang="tr-TR" dirty="0" smtClean="0">
                <a:solidFill>
                  <a:srgbClr val="FFFF00"/>
                </a:solidFill>
                <a:latin typeface="Arial" charset="0"/>
              </a:rPr>
              <a:t>Gözlerde katarakta ve körlüğe neden olabilir.</a:t>
            </a:r>
          </a:p>
          <a:p>
            <a:pPr>
              <a:buClr>
                <a:schemeClr val="tx2">
                  <a:lumMod val="50000"/>
                </a:schemeClr>
              </a:buClr>
              <a:buSzPct val="86000"/>
              <a:buFont typeface="Courier New" pitchFamily="49" charset="0"/>
              <a:buChar char="o"/>
            </a:pPr>
            <a:r>
              <a:rPr lang="tr-TR" dirty="0" smtClean="0">
                <a:solidFill>
                  <a:srgbClr val="FFFF00"/>
                </a:solidFill>
                <a:latin typeface="Arial" charset="0"/>
              </a:rPr>
              <a:t>Omurgada bozuklukları ve kemik erimesi artar.</a:t>
            </a:r>
          </a:p>
          <a:p>
            <a:pPr>
              <a:buClr>
                <a:schemeClr val="tx2">
                  <a:lumMod val="50000"/>
                </a:schemeClr>
              </a:buClr>
              <a:buSzPct val="86000"/>
              <a:buFont typeface="Courier New" pitchFamily="49" charset="0"/>
              <a:buChar char="o"/>
            </a:pPr>
            <a:r>
              <a:rPr lang="tr-TR" dirty="0" smtClean="0">
                <a:solidFill>
                  <a:srgbClr val="FFFF00"/>
                </a:solidFill>
                <a:latin typeface="Arial" charset="0"/>
              </a:rPr>
              <a:t>Mide ve yemek borusunda kanama, ülser ortaya çıkar.</a:t>
            </a:r>
          </a:p>
          <a:p>
            <a:pPr>
              <a:buClr>
                <a:schemeClr val="tx2">
                  <a:lumMod val="50000"/>
                </a:schemeClr>
              </a:buClr>
              <a:buSzPct val="86000"/>
              <a:buFont typeface="Courier New" pitchFamily="49" charset="0"/>
              <a:buChar char="o"/>
            </a:pPr>
            <a:r>
              <a:rPr lang="tr-TR" dirty="0" smtClean="0">
                <a:solidFill>
                  <a:srgbClr val="FFFF00"/>
                </a:solidFill>
                <a:latin typeface="Arial" charset="0"/>
              </a:rPr>
              <a:t>Şeker hastalığına neden olur.</a:t>
            </a:r>
          </a:p>
          <a:p>
            <a:pPr>
              <a:buClr>
                <a:schemeClr val="tx2">
                  <a:lumMod val="50000"/>
                </a:schemeClr>
              </a:buClr>
              <a:buSzPct val="86000"/>
              <a:buFont typeface="Courier New" pitchFamily="49" charset="0"/>
              <a:buChar char="o"/>
            </a:pPr>
            <a:r>
              <a:rPr lang="tr-TR" dirty="0" smtClean="0">
                <a:solidFill>
                  <a:srgbClr val="FFFF00"/>
                </a:solidFill>
                <a:latin typeface="Arial" charset="0"/>
              </a:rPr>
              <a:t>Sigara vücudun bağışıklık sistemini baskılar</a:t>
            </a:r>
          </a:p>
          <a:p>
            <a:pPr>
              <a:buClr>
                <a:schemeClr val="tx2">
                  <a:lumMod val="50000"/>
                </a:schemeClr>
              </a:buClr>
              <a:buSzPct val="86000"/>
            </a:pPr>
            <a:endParaRPr lang="tr-TR" dirty="0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Sigaranın sağlığa etkileri</a:t>
            </a:r>
            <a:endParaRPr lang="tr-TR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Sigara bağımlılığının sonuçları !</a:t>
            </a:r>
            <a:endParaRPr lang="tr-T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Picture 4" descr="HASTALA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052736"/>
            <a:ext cx="9144000" cy="580526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363</TotalTime>
  <Words>628</Words>
  <Application>Microsoft Office PowerPoint</Application>
  <PresentationFormat>Ekran Gösterisi (4:3)</PresentationFormat>
  <Paragraphs>172</Paragraphs>
  <Slides>30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2" baseType="lpstr">
      <vt:lpstr>Kalabalık</vt:lpstr>
      <vt:lpstr>Klip</vt:lpstr>
      <vt:lpstr>ZARARLI ALIŞKANLIKLAR  ve  MADDE BAĞIMLILIĞI</vt:lpstr>
      <vt:lpstr>BAĞIMLILIK?</vt:lpstr>
      <vt:lpstr>BAĞIMLIKLIK YAPAN MADDELER?</vt:lpstr>
      <vt:lpstr>Bağımlılık Nasıl Gelişir?</vt:lpstr>
      <vt:lpstr>Neden başlanır ?</vt:lpstr>
      <vt:lpstr>SİGARA</vt:lpstr>
      <vt:lpstr>Sigaranın İçindeki Maddeler</vt:lpstr>
      <vt:lpstr>Sigaranın sağlığa etkileri</vt:lpstr>
      <vt:lpstr>Sigara bağımlılığının sonuçları !</vt:lpstr>
      <vt:lpstr>Slayt 10</vt:lpstr>
      <vt:lpstr>Slayt 11</vt:lpstr>
      <vt:lpstr>ALKOL</vt:lpstr>
      <vt:lpstr>İnsanlar Neden İçiyorlar?  Zevk almak  Duygu durumlarını düzeltmek  Stresle başa çıkmak  Alkol içme arzusu </vt:lpstr>
      <vt:lpstr>Alkolün Sağlığa Etkileri</vt:lpstr>
      <vt:lpstr>Slayt 15</vt:lpstr>
      <vt:lpstr>UYUŞTURUCU</vt:lpstr>
      <vt:lpstr>Slayt 17</vt:lpstr>
      <vt:lpstr>Slayt 18</vt:lpstr>
      <vt:lpstr>Slayt 19</vt:lpstr>
      <vt:lpstr>Slayt 20</vt:lpstr>
      <vt:lpstr>Slayt 21</vt:lpstr>
      <vt:lpstr>UYUŞTURUCUNUN SONUÇLARI</vt:lpstr>
      <vt:lpstr> Madde Kullanmaya Başlayan Gençlerde Ortak Bazı Özellikler:</vt:lpstr>
      <vt:lpstr>Uyuşturucu kullanan kızın 2 senedeki değişimi:</vt:lpstr>
      <vt:lpstr>Slayt 25</vt:lpstr>
      <vt:lpstr>Slayt 26</vt:lpstr>
      <vt:lpstr>Slayt 27</vt:lpstr>
      <vt:lpstr>Slayt 28</vt:lpstr>
      <vt:lpstr>Slayt 29</vt:lpstr>
      <vt:lpstr>Slayt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sema</dc:creator>
  <cp:lastModifiedBy>rehber</cp:lastModifiedBy>
  <cp:revision>42</cp:revision>
  <dcterms:created xsi:type="dcterms:W3CDTF">2014-01-12T13:16:16Z</dcterms:created>
  <dcterms:modified xsi:type="dcterms:W3CDTF">2015-11-10T06:38:14Z</dcterms:modified>
</cp:coreProperties>
</file>